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6"/>
  </p:notesMasterIdLst>
  <p:sldIdLst>
    <p:sldId id="310" r:id="rId2"/>
    <p:sldId id="386" r:id="rId3"/>
    <p:sldId id="408" r:id="rId4"/>
    <p:sldId id="397" r:id="rId5"/>
    <p:sldId id="380" r:id="rId6"/>
    <p:sldId id="381" r:id="rId7"/>
    <p:sldId id="382" r:id="rId8"/>
    <p:sldId id="383" r:id="rId9"/>
    <p:sldId id="384" r:id="rId10"/>
    <p:sldId id="385" r:id="rId11"/>
    <p:sldId id="309" r:id="rId12"/>
    <p:sldId id="307" r:id="rId13"/>
    <p:sldId id="399" r:id="rId14"/>
    <p:sldId id="308" r:id="rId15"/>
    <p:sldId id="311" r:id="rId16"/>
    <p:sldId id="306" r:id="rId17"/>
    <p:sldId id="295" r:id="rId18"/>
    <p:sldId id="267" r:id="rId19"/>
    <p:sldId id="287" r:id="rId20"/>
    <p:sldId id="288" r:id="rId21"/>
    <p:sldId id="269" r:id="rId22"/>
    <p:sldId id="286" r:id="rId23"/>
    <p:sldId id="289" r:id="rId24"/>
    <p:sldId id="296" r:id="rId25"/>
    <p:sldId id="297" r:id="rId26"/>
    <p:sldId id="290" r:id="rId27"/>
    <p:sldId id="317" r:id="rId28"/>
    <p:sldId id="375" r:id="rId29"/>
    <p:sldId id="319" r:id="rId30"/>
    <p:sldId id="320" r:id="rId31"/>
    <p:sldId id="324" r:id="rId32"/>
    <p:sldId id="321" r:id="rId33"/>
    <p:sldId id="325" r:id="rId34"/>
    <p:sldId id="326" r:id="rId35"/>
    <p:sldId id="327" r:id="rId36"/>
    <p:sldId id="322" r:id="rId37"/>
    <p:sldId id="400" r:id="rId38"/>
    <p:sldId id="398" r:id="rId39"/>
    <p:sldId id="323" r:id="rId40"/>
    <p:sldId id="341" r:id="rId41"/>
    <p:sldId id="342" r:id="rId42"/>
    <p:sldId id="343" r:id="rId43"/>
    <p:sldId id="344" r:id="rId44"/>
    <p:sldId id="376" r:id="rId45"/>
    <p:sldId id="377" r:id="rId46"/>
    <p:sldId id="279" r:id="rId47"/>
    <p:sldId id="262" r:id="rId48"/>
    <p:sldId id="401" r:id="rId49"/>
    <p:sldId id="312" r:id="rId50"/>
    <p:sldId id="313" r:id="rId51"/>
    <p:sldId id="314" r:id="rId52"/>
    <p:sldId id="277" r:id="rId53"/>
    <p:sldId id="361" r:id="rId54"/>
    <p:sldId id="362" r:id="rId55"/>
    <p:sldId id="345" r:id="rId56"/>
    <p:sldId id="350" r:id="rId57"/>
    <p:sldId id="346" r:id="rId58"/>
    <p:sldId id="348" r:id="rId59"/>
    <p:sldId id="347" r:id="rId60"/>
    <p:sldId id="363" r:id="rId61"/>
    <p:sldId id="364" r:id="rId62"/>
    <p:sldId id="365" r:id="rId63"/>
    <p:sldId id="366" r:id="rId64"/>
    <p:sldId id="367" r:id="rId65"/>
    <p:sldId id="368" r:id="rId66"/>
    <p:sldId id="369" r:id="rId67"/>
    <p:sldId id="370" r:id="rId68"/>
    <p:sldId id="371" r:id="rId69"/>
    <p:sldId id="372" r:id="rId70"/>
    <p:sldId id="274" r:id="rId71"/>
    <p:sldId id="316" r:id="rId72"/>
    <p:sldId id="315" r:id="rId73"/>
    <p:sldId id="351" r:id="rId74"/>
    <p:sldId id="352" r:id="rId75"/>
    <p:sldId id="354" r:id="rId76"/>
    <p:sldId id="353" r:id="rId77"/>
    <p:sldId id="355" r:id="rId78"/>
    <p:sldId id="359" r:id="rId79"/>
    <p:sldId id="360" r:id="rId80"/>
    <p:sldId id="405" r:id="rId81"/>
    <p:sldId id="392" r:id="rId82"/>
    <p:sldId id="391" r:id="rId83"/>
    <p:sldId id="390" r:id="rId84"/>
    <p:sldId id="356" r:id="rId85"/>
    <p:sldId id="357" r:id="rId86"/>
    <p:sldId id="406" r:id="rId87"/>
    <p:sldId id="403" r:id="rId88"/>
    <p:sldId id="404" r:id="rId89"/>
    <p:sldId id="358" r:id="rId90"/>
    <p:sldId id="387" r:id="rId91"/>
    <p:sldId id="389" r:id="rId92"/>
    <p:sldId id="388" r:id="rId93"/>
    <p:sldId id="402" r:id="rId94"/>
    <p:sldId id="407" r:id="rId95"/>
    <p:sldId id="393" r:id="rId96"/>
    <p:sldId id="394" r:id="rId97"/>
    <p:sldId id="395" r:id="rId98"/>
    <p:sldId id="264" r:id="rId99"/>
    <p:sldId id="285" r:id="rId100"/>
    <p:sldId id="373" r:id="rId101"/>
    <p:sldId id="280" r:id="rId102"/>
    <p:sldId id="378" r:id="rId103"/>
    <p:sldId id="379" r:id="rId104"/>
    <p:sldId id="284" r:id="rId10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61" autoAdjust="0"/>
    <p:restoredTop sz="86380" autoAdjust="0"/>
  </p:normalViewPr>
  <p:slideViewPr>
    <p:cSldViewPr>
      <p:cViewPr>
        <p:scale>
          <a:sx n="107" d="100"/>
          <a:sy n="107" d="100"/>
        </p:scale>
        <p:origin x="-1710" y="-66"/>
      </p:cViewPr>
      <p:guideLst>
        <p:guide orient="horz" pos="2160"/>
        <p:guide pos="2880"/>
      </p:guideLst>
    </p:cSldViewPr>
  </p:slideViewPr>
  <p:outlineViewPr>
    <p:cViewPr>
      <p:scale>
        <a:sx n="33" d="100"/>
        <a:sy n="33" d="100"/>
      </p:scale>
      <p:origin x="264" y="44778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presProps" Target="presProp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heme" Target="theme/theme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C7F9EF-8F84-4B46-A35B-FB7A7A67506D}" type="doc">
      <dgm:prSet loTypeId="urn:microsoft.com/office/officeart/2005/8/layout/bProcess2" loCatId="process" qsTypeId="urn:microsoft.com/office/officeart/2005/8/quickstyle/simple1" qsCatId="simple" csTypeId="urn:microsoft.com/office/officeart/2005/8/colors/accent1_2" csCatId="accent1" phldr="1"/>
      <dgm:spPr/>
      <dgm:t>
        <a:bodyPr/>
        <a:lstStyle/>
        <a:p>
          <a:pPr rtl="1"/>
          <a:endParaRPr lang="fa-IR"/>
        </a:p>
      </dgm:t>
    </dgm:pt>
    <dgm:pt modelId="{911E02EE-9C95-4E44-BE8D-3F3345DC0141}">
      <dgm:prSet phldrT="[Text]"/>
      <dgm:spPr/>
      <dgm:t>
        <a:bodyPr/>
        <a:lstStyle/>
        <a:p>
          <a:pPr rtl="1"/>
          <a:r>
            <a:rPr lang="fa-IR" dirty="0" smtClean="0"/>
            <a:t>درک اهمیت ، ضرورت  و مفهوم پروفشنالیزم</a:t>
          </a:r>
          <a:endParaRPr lang="fa-IR" dirty="0"/>
        </a:p>
      </dgm:t>
    </dgm:pt>
    <dgm:pt modelId="{F809826C-5287-46E9-AAD2-C2F5B1B29D6F}" type="parTrans" cxnId="{43C46BF5-544A-4FD4-A034-276153FC1BE9}">
      <dgm:prSet/>
      <dgm:spPr/>
      <dgm:t>
        <a:bodyPr/>
        <a:lstStyle/>
        <a:p>
          <a:pPr rtl="1"/>
          <a:endParaRPr lang="fa-IR"/>
        </a:p>
      </dgm:t>
    </dgm:pt>
    <dgm:pt modelId="{8F4687CF-37F5-4491-BFA3-2C2E102F07C3}" type="sibTrans" cxnId="{43C46BF5-544A-4FD4-A034-276153FC1BE9}">
      <dgm:prSet/>
      <dgm:spPr/>
      <dgm:t>
        <a:bodyPr/>
        <a:lstStyle/>
        <a:p>
          <a:pPr rtl="1"/>
          <a:endParaRPr lang="fa-IR"/>
        </a:p>
      </dgm:t>
    </dgm:pt>
    <dgm:pt modelId="{EAFA7D54-33FD-43D7-8BD9-0ECC6AC55F80}">
      <dgm:prSet phldrT="[Text]"/>
      <dgm:spPr/>
      <dgm:t>
        <a:bodyPr/>
        <a:lstStyle/>
        <a:p>
          <a:pPr rtl="1"/>
          <a:r>
            <a:rPr lang="fa-IR" dirty="0" smtClean="0"/>
            <a:t>یادگیری و تبدیل پروفشنالیزم به یک گفتمان غالب</a:t>
          </a:r>
          <a:endParaRPr lang="fa-IR" dirty="0"/>
        </a:p>
      </dgm:t>
    </dgm:pt>
    <dgm:pt modelId="{664BF92E-81DD-4A1B-912C-375FF2F43782}" type="parTrans" cxnId="{CEB6CDC4-5407-4565-840D-CF0457881995}">
      <dgm:prSet/>
      <dgm:spPr/>
      <dgm:t>
        <a:bodyPr/>
        <a:lstStyle/>
        <a:p>
          <a:pPr rtl="1"/>
          <a:endParaRPr lang="fa-IR"/>
        </a:p>
      </dgm:t>
    </dgm:pt>
    <dgm:pt modelId="{16BFF72C-0130-4C15-AE22-0BA5A96FA9CC}" type="sibTrans" cxnId="{CEB6CDC4-5407-4565-840D-CF0457881995}">
      <dgm:prSet/>
      <dgm:spPr/>
      <dgm:t>
        <a:bodyPr/>
        <a:lstStyle/>
        <a:p>
          <a:pPr rtl="1"/>
          <a:endParaRPr lang="fa-IR"/>
        </a:p>
      </dgm:t>
    </dgm:pt>
    <dgm:pt modelId="{9C4F90C9-C058-4402-B712-9100A6ED76AD}">
      <dgm:prSet phldrT="[Text]"/>
      <dgm:spPr/>
      <dgm:t>
        <a:bodyPr/>
        <a:lstStyle/>
        <a:p>
          <a:pPr rtl="1"/>
          <a:r>
            <a:rPr lang="fa-IR" dirty="0" smtClean="0"/>
            <a:t>باد دادن و ارزیابی رفتار حرفه ایی بطور جدی</a:t>
          </a:r>
          <a:endParaRPr lang="fa-IR" dirty="0"/>
        </a:p>
      </dgm:t>
    </dgm:pt>
    <dgm:pt modelId="{18D1429A-7E84-42F9-96CE-D6359F496BBE}" type="parTrans" cxnId="{8511B45D-551F-4C20-B928-283C6C4A5635}">
      <dgm:prSet/>
      <dgm:spPr/>
      <dgm:t>
        <a:bodyPr/>
        <a:lstStyle/>
        <a:p>
          <a:pPr rtl="1"/>
          <a:endParaRPr lang="fa-IR"/>
        </a:p>
      </dgm:t>
    </dgm:pt>
    <dgm:pt modelId="{CCD50B4C-379C-4A01-A953-4CD792F4967B}" type="sibTrans" cxnId="{8511B45D-551F-4C20-B928-283C6C4A5635}">
      <dgm:prSet/>
      <dgm:spPr/>
      <dgm:t>
        <a:bodyPr/>
        <a:lstStyle/>
        <a:p>
          <a:pPr rtl="1"/>
          <a:endParaRPr lang="fa-IR"/>
        </a:p>
      </dgm:t>
    </dgm:pt>
    <dgm:pt modelId="{56E56259-E1A3-4DC4-9BF7-38AF57F7E7E8}">
      <dgm:prSet phldrT="[Text]"/>
      <dgm:spPr/>
      <dgm:t>
        <a:bodyPr/>
        <a:lstStyle/>
        <a:p>
          <a:pPr rtl="1"/>
          <a:r>
            <a:rPr lang="en-US" dirty="0" smtClean="0"/>
            <a:t>Role modeling </a:t>
          </a:r>
          <a:endParaRPr lang="fa-IR" dirty="0"/>
        </a:p>
      </dgm:t>
    </dgm:pt>
    <dgm:pt modelId="{10C2809B-1A69-4E7C-BEC2-AACB4EE8761B}" type="parTrans" cxnId="{2D8FCEF4-DFF7-47FD-805A-CB958A69FCD0}">
      <dgm:prSet/>
      <dgm:spPr/>
      <dgm:t>
        <a:bodyPr/>
        <a:lstStyle/>
        <a:p>
          <a:pPr rtl="1"/>
          <a:endParaRPr lang="fa-IR"/>
        </a:p>
      </dgm:t>
    </dgm:pt>
    <dgm:pt modelId="{1B7F3D27-D8DB-4D27-8F48-5C06E62050F2}" type="sibTrans" cxnId="{2D8FCEF4-DFF7-47FD-805A-CB958A69FCD0}">
      <dgm:prSet/>
      <dgm:spPr/>
      <dgm:t>
        <a:bodyPr/>
        <a:lstStyle/>
        <a:p>
          <a:pPr rtl="1"/>
          <a:endParaRPr lang="fa-IR"/>
        </a:p>
      </dgm:t>
    </dgm:pt>
    <dgm:pt modelId="{C662E4E1-2F3F-466F-BE38-C264625FB9D6}">
      <dgm:prSet phldrT="[Text]"/>
      <dgm:spPr/>
      <dgm:t>
        <a:bodyPr/>
        <a:lstStyle/>
        <a:p>
          <a:pPr rtl="1"/>
          <a:r>
            <a:rPr lang="en-US" dirty="0" smtClean="0"/>
            <a:t>Reflection </a:t>
          </a:r>
          <a:endParaRPr lang="fa-IR" dirty="0"/>
        </a:p>
      </dgm:t>
    </dgm:pt>
    <dgm:pt modelId="{8DA0BF15-0796-4B45-969C-F61F6789233D}" type="parTrans" cxnId="{B1F84FEE-206A-4F61-AF74-E0BBBC545CB7}">
      <dgm:prSet/>
      <dgm:spPr/>
      <dgm:t>
        <a:bodyPr/>
        <a:lstStyle/>
        <a:p>
          <a:pPr rtl="1"/>
          <a:endParaRPr lang="fa-IR"/>
        </a:p>
      </dgm:t>
    </dgm:pt>
    <dgm:pt modelId="{DC187122-725C-4200-94F9-7E80D7343E5C}" type="sibTrans" cxnId="{B1F84FEE-206A-4F61-AF74-E0BBBC545CB7}">
      <dgm:prSet/>
      <dgm:spPr/>
      <dgm:t>
        <a:bodyPr/>
        <a:lstStyle/>
        <a:p>
          <a:pPr rtl="1"/>
          <a:endParaRPr lang="fa-IR"/>
        </a:p>
      </dgm:t>
    </dgm:pt>
    <dgm:pt modelId="{4F750A07-0496-4585-8DE2-FEBA6B68704F}">
      <dgm:prSet phldrT="[Text]"/>
      <dgm:spPr/>
      <dgm:t>
        <a:bodyPr/>
        <a:lstStyle/>
        <a:p>
          <a:pPr rtl="1"/>
          <a:r>
            <a:rPr lang="fa-IR" dirty="0" smtClean="0"/>
            <a:t>تقویت هوش اخلاقی و هوش هیجانی </a:t>
          </a:r>
          <a:endParaRPr lang="fa-IR" dirty="0"/>
        </a:p>
      </dgm:t>
    </dgm:pt>
    <dgm:pt modelId="{31BDC464-6C34-41DC-8DF7-26C5D03C79A0}" type="parTrans" cxnId="{B4E2E714-164E-44B2-8770-27CB8E6D4A6D}">
      <dgm:prSet/>
      <dgm:spPr/>
      <dgm:t>
        <a:bodyPr/>
        <a:lstStyle/>
        <a:p>
          <a:pPr rtl="1"/>
          <a:endParaRPr lang="fa-IR"/>
        </a:p>
      </dgm:t>
    </dgm:pt>
    <dgm:pt modelId="{73AAE6FB-D663-456E-9C01-DC5E1138C120}" type="sibTrans" cxnId="{B4E2E714-164E-44B2-8770-27CB8E6D4A6D}">
      <dgm:prSet/>
      <dgm:spPr/>
      <dgm:t>
        <a:bodyPr/>
        <a:lstStyle/>
        <a:p>
          <a:pPr rtl="1"/>
          <a:endParaRPr lang="fa-IR"/>
        </a:p>
      </dgm:t>
    </dgm:pt>
    <dgm:pt modelId="{53A93C87-7F60-4E97-A875-D0A0EB60F854}">
      <dgm:prSet phldrT="[Text]"/>
      <dgm:spPr/>
      <dgm:t>
        <a:bodyPr/>
        <a:lstStyle/>
        <a:p>
          <a:pPr rtl="1"/>
          <a:r>
            <a:rPr lang="en-US" dirty="0" smtClean="0"/>
            <a:t>Disciplinary actions </a:t>
          </a:r>
          <a:endParaRPr lang="fa-IR" dirty="0"/>
        </a:p>
      </dgm:t>
    </dgm:pt>
    <dgm:pt modelId="{548CCB3A-9E9C-47B5-B854-9D89996B273E}" type="parTrans" cxnId="{E0D1CC73-34E9-4E00-9E36-234226E68FC1}">
      <dgm:prSet/>
      <dgm:spPr/>
      <dgm:t>
        <a:bodyPr/>
        <a:lstStyle/>
        <a:p>
          <a:pPr rtl="1"/>
          <a:endParaRPr lang="fa-IR"/>
        </a:p>
      </dgm:t>
    </dgm:pt>
    <dgm:pt modelId="{E8F9D743-F6C8-417D-9587-0CE5F55F625C}" type="sibTrans" cxnId="{E0D1CC73-34E9-4E00-9E36-234226E68FC1}">
      <dgm:prSet/>
      <dgm:spPr/>
      <dgm:t>
        <a:bodyPr/>
        <a:lstStyle/>
        <a:p>
          <a:pPr rtl="1"/>
          <a:endParaRPr lang="fa-IR"/>
        </a:p>
      </dgm:t>
    </dgm:pt>
    <dgm:pt modelId="{C2574423-DB5F-4A94-8D47-3F5D0089E9A5}">
      <dgm:prSet phldrT="[Text]"/>
      <dgm:spPr/>
      <dgm:t>
        <a:bodyPr/>
        <a:lstStyle/>
        <a:p>
          <a:pPr rtl="1"/>
          <a:r>
            <a:rPr lang="fa-IR" dirty="0" smtClean="0"/>
            <a:t>آموزش و انتخاب مدل یا مدل های مناسب پروفشنالبزم</a:t>
          </a:r>
          <a:endParaRPr lang="fa-IR" dirty="0"/>
        </a:p>
      </dgm:t>
    </dgm:pt>
    <dgm:pt modelId="{0D8BE346-372A-4C31-8CA6-3567914A867E}" type="parTrans" cxnId="{4ABCE87D-D39E-41D0-83AA-2FFB2E1C1C9C}">
      <dgm:prSet/>
      <dgm:spPr/>
      <dgm:t>
        <a:bodyPr/>
        <a:lstStyle/>
        <a:p>
          <a:pPr rtl="1"/>
          <a:endParaRPr lang="fa-IR"/>
        </a:p>
      </dgm:t>
    </dgm:pt>
    <dgm:pt modelId="{57ECF4F3-8C9B-4968-93E6-F0C79938448B}" type="sibTrans" cxnId="{4ABCE87D-D39E-41D0-83AA-2FFB2E1C1C9C}">
      <dgm:prSet/>
      <dgm:spPr/>
      <dgm:t>
        <a:bodyPr/>
        <a:lstStyle/>
        <a:p>
          <a:pPr rtl="1"/>
          <a:endParaRPr lang="fa-IR"/>
        </a:p>
      </dgm:t>
    </dgm:pt>
    <dgm:pt modelId="{D884C8FF-B8C0-4C23-9A50-5BF45DA738B5}">
      <dgm:prSet/>
      <dgm:spPr/>
      <dgm:t>
        <a:bodyPr/>
        <a:lstStyle/>
        <a:p>
          <a:pPr rtl="1"/>
          <a:r>
            <a:rPr lang="fa-IR" dirty="0" smtClean="0"/>
            <a:t>پروفشنالیزم </a:t>
          </a:r>
          <a:endParaRPr lang="fa-IR" dirty="0"/>
        </a:p>
      </dgm:t>
    </dgm:pt>
    <dgm:pt modelId="{93C81CED-D478-4BD2-8F00-FC45CECAC1D3}" type="parTrans" cxnId="{7C487323-0BE5-460E-948F-2A24E9FC9DA4}">
      <dgm:prSet/>
      <dgm:spPr/>
      <dgm:t>
        <a:bodyPr/>
        <a:lstStyle/>
        <a:p>
          <a:pPr rtl="1"/>
          <a:endParaRPr lang="fa-IR"/>
        </a:p>
      </dgm:t>
    </dgm:pt>
    <dgm:pt modelId="{A073B63D-F0A4-4113-81DB-CD3D8D1BC94B}" type="sibTrans" cxnId="{7C487323-0BE5-460E-948F-2A24E9FC9DA4}">
      <dgm:prSet custLinFactNeighborX="-10116" custLinFactNeighborY="-2370"/>
      <dgm:spPr/>
      <dgm:t>
        <a:bodyPr/>
        <a:lstStyle/>
        <a:p>
          <a:pPr rtl="1"/>
          <a:endParaRPr lang="fa-IR"/>
        </a:p>
      </dgm:t>
    </dgm:pt>
    <dgm:pt modelId="{7D5BEF9A-91B0-4CEC-B733-EF80FED82E0B}">
      <dgm:prSet phldrT="[Text]"/>
      <dgm:spPr/>
      <dgm:t>
        <a:bodyPr/>
        <a:lstStyle/>
        <a:p>
          <a:pPr rtl="1"/>
          <a:r>
            <a:rPr lang="fa-IR" dirty="0" smtClean="0"/>
            <a:t>فرهنگ پرفشنالیزم</a:t>
          </a:r>
          <a:endParaRPr lang="fa-IR" dirty="0"/>
        </a:p>
      </dgm:t>
    </dgm:pt>
    <dgm:pt modelId="{94991583-199D-4A84-BC78-B7711D58C412}" type="sibTrans" cxnId="{14CD5CDF-1EC5-446C-BD95-19441689222A}">
      <dgm:prSet/>
      <dgm:spPr/>
      <dgm:t>
        <a:bodyPr/>
        <a:lstStyle/>
        <a:p>
          <a:pPr rtl="1"/>
          <a:endParaRPr lang="fa-IR"/>
        </a:p>
      </dgm:t>
    </dgm:pt>
    <dgm:pt modelId="{D3284A8E-3DD6-46AB-BC79-126BA4733588}" type="parTrans" cxnId="{14CD5CDF-1EC5-446C-BD95-19441689222A}">
      <dgm:prSet/>
      <dgm:spPr/>
      <dgm:t>
        <a:bodyPr/>
        <a:lstStyle/>
        <a:p>
          <a:pPr rtl="1"/>
          <a:endParaRPr lang="fa-IR"/>
        </a:p>
      </dgm:t>
    </dgm:pt>
    <dgm:pt modelId="{083046E9-ECA0-49F9-BFAE-2C669A51BA6B}" type="pres">
      <dgm:prSet presAssocID="{9BC7F9EF-8F84-4B46-A35B-FB7A7A67506D}" presName="diagram" presStyleCnt="0">
        <dgm:presLayoutVars>
          <dgm:dir/>
          <dgm:resizeHandles/>
        </dgm:presLayoutVars>
      </dgm:prSet>
      <dgm:spPr/>
      <dgm:t>
        <a:bodyPr/>
        <a:lstStyle/>
        <a:p>
          <a:pPr rtl="1"/>
          <a:endParaRPr lang="fa-IR"/>
        </a:p>
      </dgm:t>
    </dgm:pt>
    <dgm:pt modelId="{EA4E80FA-9CFC-442B-A367-001852349F67}" type="pres">
      <dgm:prSet presAssocID="{911E02EE-9C95-4E44-BE8D-3F3345DC0141}" presName="firstNode" presStyleLbl="node1" presStyleIdx="0" presStyleCnt="10">
        <dgm:presLayoutVars>
          <dgm:bulletEnabled val="1"/>
        </dgm:presLayoutVars>
      </dgm:prSet>
      <dgm:spPr/>
      <dgm:t>
        <a:bodyPr/>
        <a:lstStyle/>
        <a:p>
          <a:pPr rtl="1"/>
          <a:endParaRPr lang="fa-IR"/>
        </a:p>
      </dgm:t>
    </dgm:pt>
    <dgm:pt modelId="{AF681AD0-9188-4799-83F8-49816B01C2A5}" type="pres">
      <dgm:prSet presAssocID="{8F4687CF-37F5-4491-BFA3-2C2E102F07C3}" presName="sibTrans" presStyleLbl="sibTrans2D1" presStyleIdx="0" presStyleCnt="9"/>
      <dgm:spPr/>
      <dgm:t>
        <a:bodyPr/>
        <a:lstStyle/>
        <a:p>
          <a:pPr rtl="1"/>
          <a:endParaRPr lang="fa-IR"/>
        </a:p>
      </dgm:t>
    </dgm:pt>
    <dgm:pt modelId="{2EE7183F-3A88-4B18-AB72-C38B48A55EBF}" type="pres">
      <dgm:prSet presAssocID="{EAFA7D54-33FD-43D7-8BD9-0ECC6AC55F80}" presName="middleNode" presStyleCnt="0"/>
      <dgm:spPr/>
    </dgm:pt>
    <dgm:pt modelId="{22D0DDCC-4150-4D3F-BF66-7A40D8045EDF}" type="pres">
      <dgm:prSet presAssocID="{EAFA7D54-33FD-43D7-8BD9-0ECC6AC55F80}" presName="padding" presStyleLbl="node1" presStyleIdx="0" presStyleCnt="10"/>
      <dgm:spPr/>
    </dgm:pt>
    <dgm:pt modelId="{16E1EACC-6A00-47F8-A73D-324BD82DA44D}" type="pres">
      <dgm:prSet presAssocID="{EAFA7D54-33FD-43D7-8BD9-0ECC6AC55F80}" presName="shape" presStyleLbl="node1" presStyleIdx="1" presStyleCnt="10">
        <dgm:presLayoutVars>
          <dgm:bulletEnabled val="1"/>
        </dgm:presLayoutVars>
      </dgm:prSet>
      <dgm:spPr/>
      <dgm:t>
        <a:bodyPr/>
        <a:lstStyle/>
        <a:p>
          <a:pPr rtl="1"/>
          <a:endParaRPr lang="fa-IR"/>
        </a:p>
      </dgm:t>
    </dgm:pt>
    <dgm:pt modelId="{A77F5734-5637-4F6F-9D53-3B2DE818D2E9}" type="pres">
      <dgm:prSet presAssocID="{16BFF72C-0130-4C15-AE22-0BA5A96FA9CC}" presName="sibTrans" presStyleLbl="sibTrans2D1" presStyleIdx="1" presStyleCnt="9"/>
      <dgm:spPr/>
      <dgm:t>
        <a:bodyPr/>
        <a:lstStyle/>
        <a:p>
          <a:pPr rtl="1"/>
          <a:endParaRPr lang="fa-IR"/>
        </a:p>
      </dgm:t>
    </dgm:pt>
    <dgm:pt modelId="{CC574A29-3E5F-4DC1-B61F-E628151137D0}" type="pres">
      <dgm:prSet presAssocID="{9C4F90C9-C058-4402-B712-9100A6ED76AD}" presName="middleNode" presStyleCnt="0"/>
      <dgm:spPr/>
    </dgm:pt>
    <dgm:pt modelId="{641DCD3D-2773-4711-A631-A2A17FEE140A}" type="pres">
      <dgm:prSet presAssocID="{9C4F90C9-C058-4402-B712-9100A6ED76AD}" presName="padding" presStyleLbl="node1" presStyleIdx="1" presStyleCnt="10"/>
      <dgm:spPr/>
    </dgm:pt>
    <dgm:pt modelId="{A7830463-74EA-4372-B4B3-9AB9E3A0BDA6}" type="pres">
      <dgm:prSet presAssocID="{9C4F90C9-C058-4402-B712-9100A6ED76AD}" presName="shape" presStyleLbl="node1" presStyleIdx="2" presStyleCnt="10">
        <dgm:presLayoutVars>
          <dgm:bulletEnabled val="1"/>
        </dgm:presLayoutVars>
      </dgm:prSet>
      <dgm:spPr/>
      <dgm:t>
        <a:bodyPr/>
        <a:lstStyle/>
        <a:p>
          <a:pPr rtl="1"/>
          <a:endParaRPr lang="fa-IR"/>
        </a:p>
      </dgm:t>
    </dgm:pt>
    <dgm:pt modelId="{225C24C7-9037-4B00-A4C6-4E1FB0B64722}" type="pres">
      <dgm:prSet presAssocID="{CCD50B4C-379C-4A01-A953-4CD792F4967B}" presName="sibTrans" presStyleLbl="sibTrans2D1" presStyleIdx="2" presStyleCnt="9"/>
      <dgm:spPr/>
      <dgm:t>
        <a:bodyPr/>
        <a:lstStyle/>
        <a:p>
          <a:pPr rtl="1"/>
          <a:endParaRPr lang="fa-IR"/>
        </a:p>
      </dgm:t>
    </dgm:pt>
    <dgm:pt modelId="{CC0E2FF9-4416-4F1A-8393-E4268F192191}" type="pres">
      <dgm:prSet presAssocID="{56E56259-E1A3-4DC4-9BF7-38AF57F7E7E8}" presName="middleNode" presStyleCnt="0"/>
      <dgm:spPr/>
    </dgm:pt>
    <dgm:pt modelId="{F3E8B5F4-99D3-4433-8FBC-7A4FE47A4543}" type="pres">
      <dgm:prSet presAssocID="{56E56259-E1A3-4DC4-9BF7-38AF57F7E7E8}" presName="padding" presStyleLbl="node1" presStyleIdx="2" presStyleCnt="10"/>
      <dgm:spPr/>
    </dgm:pt>
    <dgm:pt modelId="{7139B803-B1F5-46E2-8E4B-C7BCD2D6F099}" type="pres">
      <dgm:prSet presAssocID="{56E56259-E1A3-4DC4-9BF7-38AF57F7E7E8}" presName="shape" presStyleLbl="node1" presStyleIdx="3" presStyleCnt="10">
        <dgm:presLayoutVars>
          <dgm:bulletEnabled val="1"/>
        </dgm:presLayoutVars>
      </dgm:prSet>
      <dgm:spPr/>
      <dgm:t>
        <a:bodyPr/>
        <a:lstStyle/>
        <a:p>
          <a:pPr rtl="1"/>
          <a:endParaRPr lang="fa-IR"/>
        </a:p>
      </dgm:t>
    </dgm:pt>
    <dgm:pt modelId="{643FBB3C-F962-4A43-8813-670D77F16E7B}" type="pres">
      <dgm:prSet presAssocID="{1B7F3D27-D8DB-4D27-8F48-5C06E62050F2}" presName="sibTrans" presStyleLbl="sibTrans2D1" presStyleIdx="3" presStyleCnt="9"/>
      <dgm:spPr/>
      <dgm:t>
        <a:bodyPr/>
        <a:lstStyle/>
        <a:p>
          <a:pPr rtl="1"/>
          <a:endParaRPr lang="fa-IR"/>
        </a:p>
      </dgm:t>
    </dgm:pt>
    <dgm:pt modelId="{FFA712D1-8A8A-465A-838D-581C44657D63}" type="pres">
      <dgm:prSet presAssocID="{C662E4E1-2F3F-466F-BE38-C264625FB9D6}" presName="middleNode" presStyleCnt="0"/>
      <dgm:spPr/>
    </dgm:pt>
    <dgm:pt modelId="{FE7D9CE0-FB73-434A-82E8-05A24D3068A9}" type="pres">
      <dgm:prSet presAssocID="{C662E4E1-2F3F-466F-BE38-C264625FB9D6}" presName="padding" presStyleLbl="node1" presStyleIdx="3" presStyleCnt="10"/>
      <dgm:spPr/>
    </dgm:pt>
    <dgm:pt modelId="{B9763BFA-2ECA-4A23-8A0F-197F6C11F6A8}" type="pres">
      <dgm:prSet presAssocID="{C662E4E1-2F3F-466F-BE38-C264625FB9D6}" presName="shape" presStyleLbl="node1" presStyleIdx="4" presStyleCnt="10">
        <dgm:presLayoutVars>
          <dgm:bulletEnabled val="1"/>
        </dgm:presLayoutVars>
      </dgm:prSet>
      <dgm:spPr/>
      <dgm:t>
        <a:bodyPr/>
        <a:lstStyle/>
        <a:p>
          <a:pPr rtl="1"/>
          <a:endParaRPr lang="fa-IR"/>
        </a:p>
      </dgm:t>
    </dgm:pt>
    <dgm:pt modelId="{853F03B8-1671-4A35-8912-92B7BB0F07F9}" type="pres">
      <dgm:prSet presAssocID="{DC187122-725C-4200-94F9-7E80D7343E5C}" presName="sibTrans" presStyleLbl="sibTrans2D1" presStyleIdx="4" presStyleCnt="9"/>
      <dgm:spPr/>
      <dgm:t>
        <a:bodyPr/>
        <a:lstStyle/>
        <a:p>
          <a:pPr rtl="1"/>
          <a:endParaRPr lang="fa-IR"/>
        </a:p>
      </dgm:t>
    </dgm:pt>
    <dgm:pt modelId="{093FCDC8-9BBB-4965-8ABE-F2E74651999A}" type="pres">
      <dgm:prSet presAssocID="{4F750A07-0496-4585-8DE2-FEBA6B68704F}" presName="middleNode" presStyleCnt="0"/>
      <dgm:spPr/>
    </dgm:pt>
    <dgm:pt modelId="{401D705F-1319-4048-97F9-BE9132E84157}" type="pres">
      <dgm:prSet presAssocID="{4F750A07-0496-4585-8DE2-FEBA6B68704F}" presName="padding" presStyleLbl="node1" presStyleIdx="4" presStyleCnt="10"/>
      <dgm:spPr/>
    </dgm:pt>
    <dgm:pt modelId="{66B2C134-3F8A-4E15-96DD-225F5BC912BD}" type="pres">
      <dgm:prSet presAssocID="{4F750A07-0496-4585-8DE2-FEBA6B68704F}" presName="shape" presStyleLbl="node1" presStyleIdx="5" presStyleCnt="10">
        <dgm:presLayoutVars>
          <dgm:bulletEnabled val="1"/>
        </dgm:presLayoutVars>
      </dgm:prSet>
      <dgm:spPr/>
      <dgm:t>
        <a:bodyPr/>
        <a:lstStyle/>
        <a:p>
          <a:pPr rtl="1"/>
          <a:endParaRPr lang="fa-IR"/>
        </a:p>
      </dgm:t>
    </dgm:pt>
    <dgm:pt modelId="{2A044BBB-CB42-4538-93BC-D1CDD14B31EB}" type="pres">
      <dgm:prSet presAssocID="{73AAE6FB-D663-456E-9C01-DC5E1138C120}" presName="sibTrans" presStyleLbl="sibTrans2D1" presStyleIdx="5" presStyleCnt="9"/>
      <dgm:spPr/>
      <dgm:t>
        <a:bodyPr/>
        <a:lstStyle/>
        <a:p>
          <a:pPr rtl="1"/>
          <a:endParaRPr lang="fa-IR"/>
        </a:p>
      </dgm:t>
    </dgm:pt>
    <dgm:pt modelId="{EB8689BC-5B77-4B3A-93EC-D75E6D157272}" type="pres">
      <dgm:prSet presAssocID="{53A93C87-7F60-4E97-A875-D0A0EB60F854}" presName="middleNode" presStyleCnt="0"/>
      <dgm:spPr/>
    </dgm:pt>
    <dgm:pt modelId="{5F5D33F4-33BB-4002-B434-6D1EF4E27085}" type="pres">
      <dgm:prSet presAssocID="{53A93C87-7F60-4E97-A875-D0A0EB60F854}" presName="padding" presStyleLbl="node1" presStyleIdx="5" presStyleCnt="10"/>
      <dgm:spPr/>
    </dgm:pt>
    <dgm:pt modelId="{8D10D423-EFDE-4730-BAC1-5CD39129B529}" type="pres">
      <dgm:prSet presAssocID="{53A93C87-7F60-4E97-A875-D0A0EB60F854}" presName="shape" presStyleLbl="node1" presStyleIdx="6" presStyleCnt="10">
        <dgm:presLayoutVars>
          <dgm:bulletEnabled val="1"/>
        </dgm:presLayoutVars>
      </dgm:prSet>
      <dgm:spPr/>
      <dgm:t>
        <a:bodyPr/>
        <a:lstStyle/>
        <a:p>
          <a:pPr rtl="1"/>
          <a:endParaRPr lang="fa-IR"/>
        </a:p>
      </dgm:t>
    </dgm:pt>
    <dgm:pt modelId="{1DBF6D79-9819-48E1-A660-EA7FB296646F}" type="pres">
      <dgm:prSet presAssocID="{E8F9D743-F6C8-417D-9587-0CE5F55F625C}" presName="sibTrans" presStyleLbl="sibTrans2D1" presStyleIdx="6" presStyleCnt="9"/>
      <dgm:spPr/>
      <dgm:t>
        <a:bodyPr/>
        <a:lstStyle/>
        <a:p>
          <a:pPr rtl="1"/>
          <a:endParaRPr lang="fa-IR"/>
        </a:p>
      </dgm:t>
    </dgm:pt>
    <dgm:pt modelId="{B273BA88-7E38-40AC-A619-CEAB866A1D37}" type="pres">
      <dgm:prSet presAssocID="{C2574423-DB5F-4A94-8D47-3F5D0089E9A5}" presName="middleNode" presStyleCnt="0"/>
      <dgm:spPr/>
    </dgm:pt>
    <dgm:pt modelId="{69C6725C-69ED-47C2-8994-09E19A10D52A}" type="pres">
      <dgm:prSet presAssocID="{C2574423-DB5F-4A94-8D47-3F5D0089E9A5}" presName="padding" presStyleLbl="node1" presStyleIdx="6" presStyleCnt="10"/>
      <dgm:spPr/>
    </dgm:pt>
    <dgm:pt modelId="{9D0D3F6F-538C-4CCB-A819-A36A74A72C2D}" type="pres">
      <dgm:prSet presAssocID="{C2574423-DB5F-4A94-8D47-3F5D0089E9A5}" presName="shape" presStyleLbl="node1" presStyleIdx="7" presStyleCnt="10">
        <dgm:presLayoutVars>
          <dgm:bulletEnabled val="1"/>
        </dgm:presLayoutVars>
      </dgm:prSet>
      <dgm:spPr/>
      <dgm:t>
        <a:bodyPr/>
        <a:lstStyle/>
        <a:p>
          <a:pPr rtl="1"/>
          <a:endParaRPr lang="fa-IR"/>
        </a:p>
      </dgm:t>
    </dgm:pt>
    <dgm:pt modelId="{01805F11-19F1-4A94-9D91-D6FF62655B8B}" type="pres">
      <dgm:prSet presAssocID="{57ECF4F3-8C9B-4968-93E6-F0C79938448B}" presName="sibTrans" presStyleLbl="sibTrans2D1" presStyleIdx="7" presStyleCnt="9" custLinFactNeighborX="-10116" custLinFactNeighborY="-2370"/>
      <dgm:spPr/>
      <dgm:t>
        <a:bodyPr/>
        <a:lstStyle/>
        <a:p>
          <a:pPr rtl="1"/>
          <a:endParaRPr lang="fa-IR"/>
        </a:p>
      </dgm:t>
    </dgm:pt>
    <dgm:pt modelId="{6D842C83-D443-4F14-9F99-9E57468A9368}" type="pres">
      <dgm:prSet presAssocID="{7D5BEF9A-91B0-4CEC-B733-EF80FED82E0B}" presName="middleNode" presStyleCnt="0"/>
      <dgm:spPr/>
    </dgm:pt>
    <dgm:pt modelId="{B209E296-A8E3-4BD2-86C5-8C0B8C5323C7}" type="pres">
      <dgm:prSet presAssocID="{7D5BEF9A-91B0-4CEC-B733-EF80FED82E0B}" presName="padding" presStyleLbl="node1" presStyleIdx="7" presStyleCnt="10"/>
      <dgm:spPr/>
    </dgm:pt>
    <dgm:pt modelId="{B22CA91B-6111-4076-A870-A084559B4F42}" type="pres">
      <dgm:prSet presAssocID="{7D5BEF9A-91B0-4CEC-B733-EF80FED82E0B}" presName="shape" presStyleLbl="node1" presStyleIdx="8" presStyleCnt="10">
        <dgm:presLayoutVars>
          <dgm:bulletEnabled val="1"/>
        </dgm:presLayoutVars>
      </dgm:prSet>
      <dgm:spPr/>
      <dgm:t>
        <a:bodyPr/>
        <a:lstStyle/>
        <a:p>
          <a:pPr rtl="1"/>
          <a:endParaRPr lang="fa-IR"/>
        </a:p>
      </dgm:t>
    </dgm:pt>
    <dgm:pt modelId="{966498E3-F063-4471-B083-1C91F31A1DE3}" type="pres">
      <dgm:prSet presAssocID="{94991583-199D-4A84-BC78-B7711D58C412}" presName="sibTrans" presStyleLbl="sibTrans2D1" presStyleIdx="8" presStyleCnt="9"/>
      <dgm:spPr/>
      <dgm:t>
        <a:bodyPr/>
        <a:lstStyle/>
        <a:p>
          <a:pPr rtl="1"/>
          <a:endParaRPr lang="fa-IR"/>
        </a:p>
      </dgm:t>
    </dgm:pt>
    <dgm:pt modelId="{7852403E-1F04-4C3F-B543-A81329BF1862}" type="pres">
      <dgm:prSet presAssocID="{D884C8FF-B8C0-4C23-9A50-5BF45DA738B5}" presName="lastNode" presStyleLbl="node1" presStyleIdx="9" presStyleCnt="10">
        <dgm:presLayoutVars>
          <dgm:bulletEnabled val="1"/>
        </dgm:presLayoutVars>
      </dgm:prSet>
      <dgm:spPr/>
      <dgm:t>
        <a:bodyPr/>
        <a:lstStyle/>
        <a:p>
          <a:pPr rtl="1"/>
          <a:endParaRPr lang="fa-IR"/>
        </a:p>
      </dgm:t>
    </dgm:pt>
  </dgm:ptLst>
  <dgm:cxnLst>
    <dgm:cxn modelId="{4ABCE87D-D39E-41D0-83AA-2FFB2E1C1C9C}" srcId="{9BC7F9EF-8F84-4B46-A35B-FB7A7A67506D}" destId="{C2574423-DB5F-4A94-8D47-3F5D0089E9A5}" srcOrd="7" destOrd="0" parTransId="{0D8BE346-372A-4C31-8CA6-3567914A867E}" sibTransId="{57ECF4F3-8C9B-4968-93E6-F0C79938448B}"/>
    <dgm:cxn modelId="{ED8DAF92-203E-42D0-805D-F8EFB7700C55}" type="presOf" srcId="{73AAE6FB-D663-456E-9C01-DC5E1138C120}" destId="{2A044BBB-CB42-4538-93BC-D1CDD14B31EB}" srcOrd="0" destOrd="0" presId="urn:microsoft.com/office/officeart/2005/8/layout/bProcess2"/>
    <dgm:cxn modelId="{14CD5CDF-1EC5-446C-BD95-19441689222A}" srcId="{9BC7F9EF-8F84-4B46-A35B-FB7A7A67506D}" destId="{7D5BEF9A-91B0-4CEC-B733-EF80FED82E0B}" srcOrd="8" destOrd="0" parTransId="{D3284A8E-3DD6-46AB-BC79-126BA4733588}" sibTransId="{94991583-199D-4A84-BC78-B7711D58C412}"/>
    <dgm:cxn modelId="{A99C5E5E-BE78-49F2-9AA8-B05E655BCD4D}" type="presOf" srcId="{4F750A07-0496-4585-8DE2-FEBA6B68704F}" destId="{66B2C134-3F8A-4E15-96DD-225F5BC912BD}" srcOrd="0" destOrd="0" presId="urn:microsoft.com/office/officeart/2005/8/layout/bProcess2"/>
    <dgm:cxn modelId="{43C46BF5-544A-4FD4-A034-276153FC1BE9}" srcId="{9BC7F9EF-8F84-4B46-A35B-FB7A7A67506D}" destId="{911E02EE-9C95-4E44-BE8D-3F3345DC0141}" srcOrd="0" destOrd="0" parTransId="{F809826C-5287-46E9-AAD2-C2F5B1B29D6F}" sibTransId="{8F4687CF-37F5-4491-BFA3-2C2E102F07C3}"/>
    <dgm:cxn modelId="{8F7A7D65-EC36-4D8D-8727-186C8A0EC520}" type="presOf" srcId="{53A93C87-7F60-4E97-A875-D0A0EB60F854}" destId="{8D10D423-EFDE-4730-BAC1-5CD39129B529}" srcOrd="0" destOrd="0" presId="urn:microsoft.com/office/officeart/2005/8/layout/bProcess2"/>
    <dgm:cxn modelId="{2D8FCEF4-DFF7-47FD-805A-CB958A69FCD0}" srcId="{9BC7F9EF-8F84-4B46-A35B-FB7A7A67506D}" destId="{56E56259-E1A3-4DC4-9BF7-38AF57F7E7E8}" srcOrd="3" destOrd="0" parTransId="{10C2809B-1A69-4E7C-BEC2-AACB4EE8761B}" sibTransId="{1B7F3D27-D8DB-4D27-8F48-5C06E62050F2}"/>
    <dgm:cxn modelId="{C0D6DA45-5CAA-4F21-B341-5157A9D46488}" type="presOf" srcId="{E8F9D743-F6C8-417D-9587-0CE5F55F625C}" destId="{1DBF6D79-9819-48E1-A660-EA7FB296646F}" srcOrd="0" destOrd="0" presId="urn:microsoft.com/office/officeart/2005/8/layout/bProcess2"/>
    <dgm:cxn modelId="{AC8C95D3-4260-4122-A742-930DEB65E677}" type="presOf" srcId="{8F4687CF-37F5-4491-BFA3-2C2E102F07C3}" destId="{AF681AD0-9188-4799-83F8-49816B01C2A5}" srcOrd="0" destOrd="0" presId="urn:microsoft.com/office/officeart/2005/8/layout/bProcess2"/>
    <dgm:cxn modelId="{DAD9AB72-38B0-436C-826D-E5A5093A6658}" type="presOf" srcId="{9BC7F9EF-8F84-4B46-A35B-FB7A7A67506D}" destId="{083046E9-ECA0-49F9-BFAE-2C669A51BA6B}" srcOrd="0" destOrd="0" presId="urn:microsoft.com/office/officeart/2005/8/layout/bProcess2"/>
    <dgm:cxn modelId="{5E75CDFA-2519-46A6-9B44-E15638CB604B}" type="presOf" srcId="{9C4F90C9-C058-4402-B712-9100A6ED76AD}" destId="{A7830463-74EA-4372-B4B3-9AB9E3A0BDA6}" srcOrd="0" destOrd="0" presId="urn:microsoft.com/office/officeart/2005/8/layout/bProcess2"/>
    <dgm:cxn modelId="{5ABA58FF-2CCD-47BE-BE60-4E904DEA3BDA}" type="presOf" srcId="{911E02EE-9C95-4E44-BE8D-3F3345DC0141}" destId="{EA4E80FA-9CFC-442B-A367-001852349F67}" srcOrd="0" destOrd="0" presId="urn:microsoft.com/office/officeart/2005/8/layout/bProcess2"/>
    <dgm:cxn modelId="{E736449C-5D51-4B5C-9E70-FC785730E215}" type="presOf" srcId="{16BFF72C-0130-4C15-AE22-0BA5A96FA9CC}" destId="{A77F5734-5637-4F6F-9D53-3B2DE818D2E9}" srcOrd="0" destOrd="0" presId="urn:microsoft.com/office/officeart/2005/8/layout/bProcess2"/>
    <dgm:cxn modelId="{7C487323-0BE5-460E-948F-2A24E9FC9DA4}" srcId="{9BC7F9EF-8F84-4B46-A35B-FB7A7A67506D}" destId="{D884C8FF-B8C0-4C23-9A50-5BF45DA738B5}" srcOrd="9" destOrd="0" parTransId="{93C81CED-D478-4BD2-8F00-FC45CECAC1D3}" sibTransId="{A073B63D-F0A4-4113-81DB-CD3D8D1BC94B}"/>
    <dgm:cxn modelId="{CEB6CDC4-5407-4565-840D-CF0457881995}" srcId="{9BC7F9EF-8F84-4B46-A35B-FB7A7A67506D}" destId="{EAFA7D54-33FD-43D7-8BD9-0ECC6AC55F80}" srcOrd="1" destOrd="0" parTransId="{664BF92E-81DD-4A1B-912C-375FF2F43782}" sibTransId="{16BFF72C-0130-4C15-AE22-0BA5A96FA9CC}"/>
    <dgm:cxn modelId="{8511B45D-551F-4C20-B928-283C6C4A5635}" srcId="{9BC7F9EF-8F84-4B46-A35B-FB7A7A67506D}" destId="{9C4F90C9-C058-4402-B712-9100A6ED76AD}" srcOrd="2" destOrd="0" parTransId="{18D1429A-7E84-42F9-96CE-D6359F496BBE}" sibTransId="{CCD50B4C-379C-4A01-A953-4CD792F4967B}"/>
    <dgm:cxn modelId="{B36B4E1D-A53C-4CCD-AD8C-631A2124728E}" type="presOf" srcId="{C662E4E1-2F3F-466F-BE38-C264625FB9D6}" destId="{B9763BFA-2ECA-4A23-8A0F-197F6C11F6A8}" srcOrd="0" destOrd="0" presId="urn:microsoft.com/office/officeart/2005/8/layout/bProcess2"/>
    <dgm:cxn modelId="{928E9D5C-C921-437B-91F5-7944E4E76AF5}" type="presOf" srcId="{D884C8FF-B8C0-4C23-9A50-5BF45DA738B5}" destId="{7852403E-1F04-4C3F-B543-A81329BF1862}" srcOrd="0" destOrd="0" presId="urn:microsoft.com/office/officeart/2005/8/layout/bProcess2"/>
    <dgm:cxn modelId="{B1F84FEE-206A-4F61-AF74-E0BBBC545CB7}" srcId="{9BC7F9EF-8F84-4B46-A35B-FB7A7A67506D}" destId="{C662E4E1-2F3F-466F-BE38-C264625FB9D6}" srcOrd="4" destOrd="0" parTransId="{8DA0BF15-0796-4B45-969C-F61F6789233D}" sibTransId="{DC187122-725C-4200-94F9-7E80D7343E5C}"/>
    <dgm:cxn modelId="{24EA0F15-348B-46AA-9AB2-F831EAF138F1}" type="presOf" srcId="{DC187122-725C-4200-94F9-7E80D7343E5C}" destId="{853F03B8-1671-4A35-8912-92B7BB0F07F9}" srcOrd="0" destOrd="0" presId="urn:microsoft.com/office/officeart/2005/8/layout/bProcess2"/>
    <dgm:cxn modelId="{D62E7811-4D2E-4925-A8FC-F142C2F843EE}" type="presOf" srcId="{7D5BEF9A-91B0-4CEC-B733-EF80FED82E0B}" destId="{B22CA91B-6111-4076-A870-A084559B4F42}" srcOrd="0" destOrd="0" presId="urn:microsoft.com/office/officeart/2005/8/layout/bProcess2"/>
    <dgm:cxn modelId="{0C60B1AF-3AF4-417C-B623-28DFF182F9DC}" type="presOf" srcId="{CCD50B4C-379C-4A01-A953-4CD792F4967B}" destId="{225C24C7-9037-4B00-A4C6-4E1FB0B64722}" srcOrd="0" destOrd="0" presId="urn:microsoft.com/office/officeart/2005/8/layout/bProcess2"/>
    <dgm:cxn modelId="{B4E2E714-164E-44B2-8770-27CB8E6D4A6D}" srcId="{9BC7F9EF-8F84-4B46-A35B-FB7A7A67506D}" destId="{4F750A07-0496-4585-8DE2-FEBA6B68704F}" srcOrd="5" destOrd="0" parTransId="{31BDC464-6C34-41DC-8DF7-26C5D03C79A0}" sibTransId="{73AAE6FB-D663-456E-9C01-DC5E1138C120}"/>
    <dgm:cxn modelId="{3275EB71-FAB1-48D1-B8B1-378BEF4127F2}" type="presOf" srcId="{56E56259-E1A3-4DC4-9BF7-38AF57F7E7E8}" destId="{7139B803-B1F5-46E2-8E4B-C7BCD2D6F099}" srcOrd="0" destOrd="0" presId="urn:microsoft.com/office/officeart/2005/8/layout/bProcess2"/>
    <dgm:cxn modelId="{93CEC8B2-3171-4D6B-ACFA-A4E830D9AA3D}" type="presOf" srcId="{57ECF4F3-8C9B-4968-93E6-F0C79938448B}" destId="{01805F11-19F1-4A94-9D91-D6FF62655B8B}" srcOrd="0" destOrd="0" presId="urn:microsoft.com/office/officeart/2005/8/layout/bProcess2"/>
    <dgm:cxn modelId="{C6F910D9-9B9F-4513-9908-7F041AEA263D}" type="presOf" srcId="{1B7F3D27-D8DB-4D27-8F48-5C06E62050F2}" destId="{643FBB3C-F962-4A43-8813-670D77F16E7B}" srcOrd="0" destOrd="0" presId="urn:microsoft.com/office/officeart/2005/8/layout/bProcess2"/>
    <dgm:cxn modelId="{E0D1CC73-34E9-4E00-9E36-234226E68FC1}" srcId="{9BC7F9EF-8F84-4B46-A35B-FB7A7A67506D}" destId="{53A93C87-7F60-4E97-A875-D0A0EB60F854}" srcOrd="6" destOrd="0" parTransId="{548CCB3A-9E9C-47B5-B854-9D89996B273E}" sibTransId="{E8F9D743-F6C8-417D-9587-0CE5F55F625C}"/>
    <dgm:cxn modelId="{D5DE401A-50F1-4C3A-A1A2-EAB17D1EC3E9}" type="presOf" srcId="{EAFA7D54-33FD-43D7-8BD9-0ECC6AC55F80}" destId="{16E1EACC-6A00-47F8-A73D-324BD82DA44D}" srcOrd="0" destOrd="0" presId="urn:microsoft.com/office/officeart/2005/8/layout/bProcess2"/>
    <dgm:cxn modelId="{8D41D407-5BA7-4A1B-9BC3-106B58C3931F}" type="presOf" srcId="{94991583-199D-4A84-BC78-B7711D58C412}" destId="{966498E3-F063-4471-B083-1C91F31A1DE3}" srcOrd="0" destOrd="0" presId="urn:microsoft.com/office/officeart/2005/8/layout/bProcess2"/>
    <dgm:cxn modelId="{478D0D0E-7F06-4523-BE7B-33088341ADC7}" type="presOf" srcId="{C2574423-DB5F-4A94-8D47-3F5D0089E9A5}" destId="{9D0D3F6F-538C-4CCB-A819-A36A74A72C2D}" srcOrd="0" destOrd="0" presId="urn:microsoft.com/office/officeart/2005/8/layout/bProcess2"/>
    <dgm:cxn modelId="{F7715604-304D-4A0A-978F-2915A90C52E0}" type="presParOf" srcId="{083046E9-ECA0-49F9-BFAE-2C669A51BA6B}" destId="{EA4E80FA-9CFC-442B-A367-001852349F67}" srcOrd="0" destOrd="0" presId="urn:microsoft.com/office/officeart/2005/8/layout/bProcess2"/>
    <dgm:cxn modelId="{83F9B4F8-DC47-4776-842A-637135518FD7}" type="presParOf" srcId="{083046E9-ECA0-49F9-BFAE-2C669A51BA6B}" destId="{AF681AD0-9188-4799-83F8-49816B01C2A5}" srcOrd="1" destOrd="0" presId="urn:microsoft.com/office/officeart/2005/8/layout/bProcess2"/>
    <dgm:cxn modelId="{13F6511F-A598-4FD7-A39C-FBDE7EB855B9}" type="presParOf" srcId="{083046E9-ECA0-49F9-BFAE-2C669A51BA6B}" destId="{2EE7183F-3A88-4B18-AB72-C38B48A55EBF}" srcOrd="2" destOrd="0" presId="urn:microsoft.com/office/officeart/2005/8/layout/bProcess2"/>
    <dgm:cxn modelId="{3C5CA3A8-0F09-4773-9B9C-795453055C47}" type="presParOf" srcId="{2EE7183F-3A88-4B18-AB72-C38B48A55EBF}" destId="{22D0DDCC-4150-4D3F-BF66-7A40D8045EDF}" srcOrd="0" destOrd="0" presId="urn:microsoft.com/office/officeart/2005/8/layout/bProcess2"/>
    <dgm:cxn modelId="{F9D439B4-1B2D-41A9-BF68-C716D7FD18D0}" type="presParOf" srcId="{2EE7183F-3A88-4B18-AB72-C38B48A55EBF}" destId="{16E1EACC-6A00-47F8-A73D-324BD82DA44D}" srcOrd="1" destOrd="0" presId="urn:microsoft.com/office/officeart/2005/8/layout/bProcess2"/>
    <dgm:cxn modelId="{D512078B-FA8B-4E18-8E91-3DE50C2C39F3}" type="presParOf" srcId="{083046E9-ECA0-49F9-BFAE-2C669A51BA6B}" destId="{A77F5734-5637-4F6F-9D53-3B2DE818D2E9}" srcOrd="3" destOrd="0" presId="urn:microsoft.com/office/officeart/2005/8/layout/bProcess2"/>
    <dgm:cxn modelId="{4A00E3C3-3BF4-465B-91A4-223FBC4D29CC}" type="presParOf" srcId="{083046E9-ECA0-49F9-BFAE-2C669A51BA6B}" destId="{CC574A29-3E5F-4DC1-B61F-E628151137D0}" srcOrd="4" destOrd="0" presId="urn:microsoft.com/office/officeart/2005/8/layout/bProcess2"/>
    <dgm:cxn modelId="{5A7E3C81-AF4B-4F55-A5BF-A7058B315743}" type="presParOf" srcId="{CC574A29-3E5F-4DC1-B61F-E628151137D0}" destId="{641DCD3D-2773-4711-A631-A2A17FEE140A}" srcOrd="0" destOrd="0" presId="urn:microsoft.com/office/officeart/2005/8/layout/bProcess2"/>
    <dgm:cxn modelId="{5A8AB5C3-8702-4497-BAE2-94AE96A806C9}" type="presParOf" srcId="{CC574A29-3E5F-4DC1-B61F-E628151137D0}" destId="{A7830463-74EA-4372-B4B3-9AB9E3A0BDA6}" srcOrd="1" destOrd="0" presId="urn:microsoft.com/office/officeart/2005/8/layout/bProcess2"/>
    <dgm:cxn modelId="{B77C2708-CAD3-4862-9978-2474FD2888DA}" type="presParOf" srcId="{083046E9-ECA0-49F9-BFAE-2C669A51BA6B}" destId="{225C24C7-9037-4B00-A4C6-4E1FB0B64722}" srcOrd="5" destOrd="0" presId="urn:microsoft.com/office/officeart/2005/8/layout/bProcess2"/>
    <dgm:cxn modelId="{59E167E8-F993-4284-86D7-E35E66713652}" type="presParOf" srcId="{083046E9-ECA0-49F9-BFAE-2C669A51BA6B}" destId="{CC0E2FF9-4416-4F1A-8393-E4268F192191}" srcOrd="6" destOrd="0" presId="urn:microsoft.com/office/officeart/2005/8/layout/bProcess2"/>
    <dgm:cxn modelId="{886D3756-D2DA-4D25-A4DB-D0B9AB155126}" type="presParOf" srcId="{CC0E2FF9-4416-4F1A-8393-E4268F192191}" destId="{F3E8B5F4-99D3-4433-8FBC-7A4FE47A4543}" srcOrd="0" destOrd="0" presId="urn:microsoft.com/office/officeart/2005/8/layout/bProcess2"/>
    <dgm:cxn modelId="{2C33DB97-413C-4909-BBB3-D83B1552FB1A}" type="presParOf" srcId="{CC0E2FF9-4416-4F1A-8393-E4268F192191}" destId="{7139B803-B1F5-46E2-8E4B-C7BCD2D6F099}" srcOrd="1" destOrd="0" presId="urn:microsoft.com/office/officeart/2005/8/layout/bProcess2"/>
    <dgm:cxn modelId="{650C8096-806B-41DF-A529-1E4C2839A6FD}" type="presParOf" srcId="{083046E9-ECA0-49F9-BFAE-2C669A51BA6B}" destId="{643FBB3C-F962-4A43-8813-670D77F16E7B}" srcOrd="7" destOrd="0" presId="urn:microsoft.com/office/officeart/2005/8/layout/bProcess2"/>
    <dgm:cxn modelId="{6B69C50B-5183-4CE8-B73D-17FEFADEA565}" type="presParOf" srcId="{083046E9-ECA0-49F9-BFAE-2C669A51BA6B}" destId="{FFA712D1-8A8A-465A-838D-581C44657D63}" srcOrd="8" destOrd="0" presId="urn:microsoft.com/office/officeart/2005/8/layout/bProcess2"/>
    <dgm:cxn modelId="{4EB47E6D-7830-485E-AE01-9D31460DCC3A}" type="presParOf" srcId="{FFA712D1-8A8A-465A-838D-581C44657D63}" destId="{FE7D9CE0-FB73-434A-82E8-05A24D3068A9}" srcOrd="0" destOrd="0" presId="urn:microsoft.com/office/officeart/2005/8/layout/bProcess2"/>
    <dgm:cxn modelId="{864E2AB0-24C6-4064-8C4F-981A9A3ED921}" type="presParOf" srcId="{FFA712D1-8A8A-465A-838D-581C44657D63}" destId="{B9763BFA-2ECA-4A23-8A0F-197F6C11F6A8}" srcOrd="1" destOrd="0" presId="urn:microsoft.com/office/officeart/2005/8/layout/bProcess2"/>
    <dgm:cxn modelId="{A9D23FD2-11A7-4B3D-9F36-E12B71D8A114}" type="presParOf" srcId="{083046E9-ECA0-49F9-BFAE-2C669A51BA6B}" destId="{853F03B8-1671-4A35-8912-92B7BB0F07F9}" srcOrd="9" destOrd="0" presId="urn:microsoft.com/office/officeart/2005/8/layout/bProcess2"/>
    <dgm:cxn modelId="{BEBEE60C-DCD7-4806-AFA2-AB2AB840DA2A}" type="presParOf" srcId="{083046E9-ECA0-49F9-BFAE-2C669A51BA6B}" destId="{093FCDC8-9BBB-4965-8ABE-F2E74651999A}" srcOrd="10" destOrd="0" presId="urn:microsoft.com/office/officeart/2005/8/layout/bProcess2"/>
    <dgm:cxn modelId="{66EFD955-F870-4986-9C6E-2D7FC41BAD1E}" type="presParOf" srcId="{093FCDC8-9BBB-4965-8ABE-F2E74651999A}" destId="{401D705F-1319-4048-97F9-BE9132E84157}" srcOrd="0" destOrd="0" presId="urn:microsoft.com/office/officeart/2005/8/layout/bProcess2"/>
    <dgm:cxn modelId="{DBB2DC52-E868-4130-9E23-98F676CD1335}" type="presParOf" srcId="{093FCDC8-9BBB-4965-8ABE-F2E74651999A}" destId="{66B2C134-3F8A-4E15-96DD-225F5BC912BD}" srcOrd="1" destOrd="0" presId="urn:microsoft.com/office/officeart/2005/8/layout/bProcess2"/>
    <dgm:cxn modelId="{80739499-DE06-4EEA-902E-1771CFC6123F}" type="presParOf" srcId="{083046E9-ECA0-49F9-BFAE-2C669A51BA6B}" destId="{2A044BBB-CB42-4538-93BC-D1CDD14B31EB}" srcOrd="11" destOrd="0" presId="urn:microsoft.com/office/officeart/2005/8/layout/bProcess2"/>
    <dgm:cxn modelId="{6D4C8A96-A229-4DB2-B83B-8563B5BE2183}" type="presParOf" srcId="{083046E9-ECA0-49F9-BFAE-2C669A51BA6B}" destId="{EB8689BC-5B77-4B3A-93EC-D75E6D157272}" srcOrd="12" destOrd="0" presId="urn:microsoft.com/office/officeart/2005/8/layout/bProcess2"/>
    <dgm:cxn modelId="{3642456A-4926-4D17-B718-8F77B7E89886}" type="presParOf" srcId="{EB8689BC-5B77-4B3A-93EC-D75E6D157272}" destId="{5F5D33F4-33BB-4002-B434-6D1EF4E27085}" srcOrd="0" destOrd="0" presId="urn:microsoft.com/office/officeart/2005/8/layout/bProcess2"/>
    <dgm:cxn modelId="{43002CF0-F95F-4279-8C52-12894107BFE4}" type="presParOf" srcId="{EB8689BC-5B77-4B3A-93EC-D75E6D157272}" destId="{8D10D423-EFDE-4730-BAC1-5CD39129B529}" srcOrd="1" destOrd="0" presId="urn:microsoft.com/office/officeart/2005/8/layout/bProcess2"/>
    <dgm:cxn modelId="{60CF3344-F80F-45A3-9421-A34BC3CD7905}" type="presParOf" srcId="{083046E9-ECA0-49F9-BFAE-2C669A51BA6B}" destId="{1DBF6D79-9819-48E1-A660-EA7FB296646F}" srcOrd="13" destOrd="0" presId="urn:microsoft.com/office/officeart/2005/8/layout/bProcess2"/>
    <dgm:cxn modelId="{F3C90DA9-7A6B-42B2-A695-AD8BC33AADC6}" type="presParOf" srcId="{083046E9-ECA0-49F9-BFAE-2C669A51BA6B}" destId="{B273BA88-7E38-40AC-A619-CEAB866A1D37}" srcOrd="14" destOrd="0" presId="urn:microsoft.com/office/officeart/2005/8/layout/bProcess2"/>
    <dgm:cxn modelId="{860013FA-5321-4BC0-A991-FDE12D67F945}" type="presParOf" srcId="{B273BA88-7E38-40AC-A619-CEAB866A1D37}" destId="{69C6725C-69ED-47C2-8994-09E19A10D52A}" srcOrd="0" destOrd="0" presId="urn:microsoft.com/office/officeart/2005/8/layout/bProcess2"/>
    <dgm:cxn modelId="{1A62ECD6-4AC0-42CB-B983-9366DD94A886}" type="presParOf" srcId="{B273BA88-7E38-40AC-A619-CEAB866A1D37}" destId="{9D0D3F6F-538C-4CCB-A819-A36A74A72C2D}" srcOrd="1" destOrd="0" presId="urn:microsoft.com/office/officeart/2005/8/layout/bProcess2"/>
    <dgm:cxn modelId="{8877ED4C-12E9-4484-95A5-9360A992D218}" type="presParOf" srcId="{083046E9-ECA0-49F9-BFAE-2C669A51BA6B}" destId="{01805F11-19F1-4A94-9D91-D6FF62655B8B}" srcOrd="15" destOrd="0" presId="urn:microsoft.com/office/officeart/2005/8/layout/bProcess2"/>
    <dgm:cxn modelId="{70FC3CF7-09D8-42DF-A6C3-9AA331758532}" type="presParOf" srcId="{083046E9-ECA0-49F9-BFAE-2C669A51BA6B}" destId="{6D842C83-D443-4F14-9F99-9E57468A9368}" srcOrd="16" destOrd="0" presId="urn:microsoft.com/office/officeart/2005/8/layout/bProcess2"/>
    <dgm:cxn modelId="{076C15BF-CB40-4C88-8CB5-DA137D96880C}" type="presParOf" srcId="{6D842C83-D443-4F14-9F99-9E57468A9368}" destId="{B209E296-A8E3-4BD2-86C5-8C0B8C5323C7}" srcOrd="0" destOrd="0" presId="urn:microsoft.com/office/officeart/2005/8/layout/bProcess2"/>
    <dgm:cxn modelId="{2B6196C0-26C0-4164-8DE1-90D3A30052A5}" type="presParOf" srcId="{6D842C83-D443-4F14-9F99-9E57468A9368}" destId="{B22CA91B-6111-4076-A870-A084559B4F42}" srcOrd="1" destOrd="0" presId="urn:microsoft.com/office/officeart/2005/8/layout/bProcess2"/>
    <dgm:cxn modelId="{98860D4F-6E7B-4250-897F-4D9DDA1CAB7C}" type="presParOf" srcId="{083046E9-ECA0-49F9-BFAE-2C669A51BA6B}" destId="{966498E3-F063-4471-B083-1C91F31A1DE3}" srcOrd="17" destOrd="0" presId="urn:microsoft.com/office/officeart/2005/8/layout/bProcess2"/>
    <dgm:cxn modelId="{AE4994F9-5402-4173-A72E-5972FACB481A}" type="presParOf" srcId="{083046E9-ECA0-49F9-BFAE-2C669A51BA6B}" destId="{7852403E-1F04-4C3F-B543-A81329BF1862}" srcOrd="18" destOrd="0" presId="urn:microsoft.com/office/officeart/2005/8/layout/b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BC7F9EF-8F84-4B46-A35B-FB7A7A67506D}" type="doc">
      <dgm:prSet loTypeId="urn:microsoft.com/office/officeart/2005/8/layout/bProcess2" loCatId="process" qsTypeId="urn:microsoft.com/office/officeart/2005/8/quickstyle/3d1" qsCatId="3D" csTypeId="urn:microsoft.com/office/officeart/2005/8/colors/accent1_2" csCatId="accent1" phldr="1"/>
      <dgm:spPr/>
      <dgm:t>
        <a:bodyPr/>
        <a:lstStyle/>
        <a:p>
          <a:pPr rtl="1"/>
          <a:endParaRPr lang="fa-IR"/>
        </a:p>
      </dgm:t>
    </dgm:pt>
    <dgm:pt modelId="{911E02EE-9C95-4E44-BE8D-3F3345DC0141}">
      <dgm:prSet phldrT="[Text]"/>
      <dgm:spPr/>
      <dgm:t>
        <a:bodyPr/>
        <a:lstStyle/>
        <a:p>
          <a:pPr rtl="1"/>
          <a:r>
            <a:rPr lang="fa-IR" dirty="0" smtClean="0"/>
            <a:t>درک اهمیت ، ضرورت  و مفهوم پروفشنالیزم</a:t>
          </a:r>
          <a:endParaRPr lang="fa-IR" dirty="0"/>
        </a:p>
      </dgm:t>
    </dgm:pt>
    <dgm:pt modelId="{F809826C-5287-46E9-AAD2-C2F5B1B29D6F}" type="parTrans" cxnId="{43C46BF5-544A-4FD4-A034-276153FC1BE9}">
      <dgm:prSet/>
      <dgm:spPr/>
      <dgm:t>
        <a:bodyPr/>
        <a:lstStyle/>
        <a:p>
          <a:pPr rtl="1"/>
          <a:endParaRPr lang="fa-IR"/>
        </a:p>
      </dgm:t>
    </dgm:pt>
    <dgm:pt modelId="{8F4687CF-37F5-4491-BFA3-2C2E102F07C3}" type="sibTrans" cxnId="{43C46BF5-544A-4FD4-A034-276153FC1BE9}">
      <dgm:prSet/>
      <dgm:spPr/>
      <dgm:t>
        <a:bodyPr/>
        <a:lstStyle/>
        <a:p>
          <a:pPr rtl="1"/>
          <a:endParaRPr lang="fa-IR"/>
        </a:p>
      </dgm:t>
    </dgm:pt>
    <dgm:pt modelId="{EAFA7D54-33FD-43D7-8BD9-0ECC6AC55F80}">
      <dgm:prSet phldrT="[Text]"/>
      <dgm:spPr/>
      <dgm:t>
        <a:bodyPr/>
        <a:lstStyle/>
        <a:p>
          <a:pPr rtl="1"/>
          <a:r>
            <a:rPr lang="fa-IR" dirty="0" smtClean="0"/>
            <a:t>یادگیری و تبدیل پروفشنالیزم به یک گفتمان غالب</a:t>
          </a:r>
          <a:endParaRPr lang="fa-IR" dirty="0"/>
        </a:p>
      </dgm:t>
    </dgm:pt>
    <dgm:pt modelId="{664BF92E-81DD-4A1B-912C-375FF2F43782}" type="parTrans" cxnId="{CEB6CDC4-5407-4565-840D-CF0457881995}">
      <dgm:prSet/>
      <dgm:spPr/>
      <dgm:t>
        <a:bodyPr/>
        <a:lstStyle/>
        <a:p>
          <a:pPr rtl="1"/>
          <a:endParaRPr lang="fa-IR"/>
        </a:p>
      </dgm:t>
    </dgm:pt>
    <dgm:pt modelId="{16BFF72C-0130-4C15-AE22-0BA5A96FA9CC}" type="sibTrans" cxnId="{CEB6CDC4-5407-4565-840D-CF0457881995}">
      <dgm:prSet/>
      <dgm:spPr/>
      <dgm:t>
        <a:bodyPr/>
        <a:lstStyle/>
        <a:p>
          <a:pPr rtl="1"/>
          <a:endParaRPr lang="fa-IR"/>
        </a:p>
      </dgm:t>
    </dgm:pt>
    <dgm:pt modelId="{9C4F90C9-C058-4402-B712-9100A6ED76AD}">
      <dgm:prSet phldrT="[Text]"/>
      <dgm:spPr/>
      <dgm:t>
        <a:bodyPr/>
        <a:lstStyle/>
        <a:p>
          <a:pPr rtl="1"/>
          <a:r>
            <a:rPr lang="fa-IR" dirty="0" smtClean="0"/>
            <a:t>باد دادن و ارزیابی رفتار حرفه ایی بطور جدی</a:t>
          </a:r>
          <a:endParaRPr lang="fa-IR" dirty="0"/>
        </a:p>
      </dgm:t>
    </dgm:pt>
    <dgm:pt modelId="{18D1429A-7E84-42F9-96CE-D6359F496BBE}" type="parTrans" cxnId="{8511B45D-551F-4C20-B928-283C6C4A5635}">
      <dgm:prSet/>
      <dgm:spPr/>
      <dgm:t>
        <a:bodyPr/>
        <a:lstStyle/>
        <a:p>
          <a:pPr rtl="1"/>
          <a:endParaRPr lang="fa-IR"/>
        </a:p>
      </dgm:t>
    </dgm:pt>
    <dgm:pt modelId="{CCD50B4C-379C-4A01-A953-4CD792F4967B}" type="sibTrans" cxnId="{8511B45D-551F-4C20-B928-283C6C4A5635}">
      <dgm:prSet/>
      <dgm:spPr/>
      <dgm:t>
        <a:bodyPr/>
        <a:lstStyle/>
        <a:p>
          <a:pPr rtl="1"/>
          <a:endParaRPr lang="fa-IR"/>
        </a:p>
      </dgm:t>
    </dgm:pt>
    <dgm:pt modelId="{56E56259-E1A3-4DC4-9BF7-38AF57F7E7E8}">
      <dgm:prSet phldrT="[Text]"/>
      <dgm:spPr/>
      <dgm:t>
        <a:bodyPr/>
        <a:lstStyle/>
        <a:p>
          <a:pPr rtl="1"/>
          <a:r>
            <a:rPr lang="en-US" dirty="0" smtClean="0"/>
            <a:t>Role modeling </a:t>
          </a:r>
          <a:endParaRPr lang="fa-IR" dirty="0"/>
        </a:p>
      </dgm:t>
    </dgm:pt>
    <dgm:pt modelId="{10C2809B-1A69-4E7C-BEC2-AACB4EE8761B}" type="parTrans" cxnId="{2D8FCEF4-DFF7-47FD-805A-CB958A69FCD0}">
      <dgm:prSet/>
      <dgm:spPr/>
      <dgm:t>
        <a:bodyPr/>
        <a:lstStyle/>
        <a:p>
          <a:pPr rtl="1"/>
          <a:endParaRPr lang="fa-IR"/>
        </a:p>
      </dgm:t>
    </dgm:pt>
    <dgm:pt modelId="{1B7F3D27-D8DB-4D27-8F48-5C06E62050F2}" type="sibTrans" cxnId="{2D8FCEF4-DFF7-47FD-805A-CB958A69FCD0}">
      <dgm:prSet/>
      <dgm:spPr/>
      <dgm:t>
        <a:bodyPr/>
        <a:lstStyle/>
        <a:p>
          <a:pPr rtl="1"/>
          <a:endParaRPr lang="fa-IR"/>
        </a:p>
      </dgm:t>
    </dgm:pt>
    <dgm:pt modelId="{C662E4E1-2F3F-466F-BE38-C264625FB9D6}">
      <dgm:prSet phldrT="[Text]"/>
      <dgm:spPr/>
      <dgm:t>
        <a:bodyPr/>
        <a:lstStyle/>
        <a:p>
          <a:pPr rtl="1"/>
          <a:r>
            <a:rPr lang="en-US" dirty="0" smtClean="0"/>
            <a:t>Reflection </a:t>
          </a:r>
          <a:endParaRPr lang="fa-IR" dirty="0"/>
        </a:p>
      </dgm:t>
    </dgm:pt>
    <dgm:pt modelId="{8DA0BF15-0796-4B45-969C-F61F6789233D}" type="parTrans" cxnId="{B1F84FEE-206A-4F61-AF74-E0BBBC545CB7}">
      <dgm:prSet/>
      <dgm:spPr/>
      <dgm:t>
        <a:bodyPr/>
        <a:lstStyle/>
        <a:p>
          <a:pPr rtl="1"/>
          <a:endParaRPr lang="fa-IR"/>
        </a:p>
      </dgm:t>
    </dgm:pt>
    <dgm:pt modelId="{DC187122-725C-4200-94F9-7E80D7343E5C}" type="sibTrans" cxnId="{B1F84FEE-206A-4F61-AF74-E0BBBC545CB7}">
      <dgm:prSet/>
      <dgm:spPr/>
      <dgm:t>
        <a:bodyPr/>
        <a:lstStyle/>
        <a:p>
          <a:pPr rtl="1"/>
          <a:endParaRPr lang="fa-IR"/>
        </a:p>
      </dgm:t>
    </dgm:pt>
    <dgm:pt modelId="{4F750A07-0496-4585-8DE2-FEBA6B68704F}">
      <dgm:prSet phldrT="[Text]"/>
      <dgm:spPr/>
      <dgm:t>
        <a:bodyPr/>
        <a:lstStyle/>
        <a:p>
          <a:pPr rtl="1"/>
          <a:r>
            <a:rPr lang="fa-IR" dirty="0" smtClean="0"/>
            <a:t>تقویت هوش اخلاقی و هوش هیجانی </a:t>
          </a:r>
          <a:endParaRPr lang="fa-IR" dirty="0"/>
        </a:p>
      </dgm:t>
    </dgm:pt>
    <dgm:pt modelId="{31BDC464-6C34-41DC-8DF7-26C5D03C79A0}" type="parTrans" cxnId="{B4E2E714-164E-44B2-8770-27CB8E6D4A6D}">
      <dgm:prSet/>
      <dgm:spPr/>
      <dgm:t>
        <a:bodyPr/>
        <a:lstStyle/>
        <a:p>
          <a:pPr rtl="1"/>
          <a:endParaRPr lang="fa-IR"/>
        </a:p>
      </dgm:t>
    </dgm:pt>
    <dgm:pt modelId="{73AAE6FB-D663-456E-9C01-DC5E1138C120}" type="sibTrans" cxnId="{B4E2E714-164E-44B2-8770-27CB8E6D4A6D}">
      <dgm:prSet/>
      <dgm:spPr/>
      <dgm:t>
        <a:bodyPr/>
        <a:lstStyle/>
        <a:p>
          <a:pPr rtl="1"/>
          <a:endParaRPr lang="fa-IR"/>
        </a:p>
      </dgm:t>
    </dgm:pt>
    <dgm:pt modelId="{53A93C87-7F60-4E97-A875-D0A0EB60F854}">
      <dgm:prSet phldrT="[Text]"/>
      <dgm:spPr/>
      <dgm:t>
        <a:bodyPr/>
        <a:lstStyle/>
        <a:p>
          <a:pPr rtl="1"/>
          <a:r>
            <a:rPr lang="en-US" dirty="0" smtClean="0"/>
            <a:t>Disciplinary actions </a:t>
          </a:r>
          <a:endParaRPr lang="fa-IR" dirty="0"/>
        </a:p>
      </dgm:t>
    </dgm:pt>
    <dgm:pt modelId="{548CCB3A-9E9C-47B5-B854-9D89996B273E}" type="parTrans" cxnId="{E0D1CC73-34E9-4E00-9E36-234226E68FC1}">
      <dgm:prSet/>
      <dgm:spPr/>
      <dgm:t>
        <a:bodyPr/>
        <a:lstStyle/>
        <a:p>
          <a:pPr rtl="1"/>
          <a:endParaRPr lang="fa-IR"/>
        </a:p>
      </dgm:t>
    </dgm:pt>
    <dgm:pt modelId="{E8F9D743-F6C8-417D-9587-0CE5F55F625C}" type="sibTrans" cxnId="{E0D1CC73-34E9-4E00-9E36-234226E68FC1}">
      <dgm:prSet/>
      <dgm:spPr/>
      <dgm:t>
        <a:bodyPr/>
        <a:lstStyle/>
        <a:p>
          <a:pPr rtl="1"/>
          <a:endParaRPr lang="fa-IR"/>
        </a:p>
      </dgm:t>
    </dgm:pt>
    <dgm:pt modelId="{C2574423-DB5F-4A94-8D47-3F5D0089E9A5}">
      <dgm:prSet phldrT="[Text]"/>
      <dgm:spPr/>
      <dgm:t>
        <a:bodyPr/>
        <a:lstStyle/>
        <a:p>
          <a:pPr rtl="1"/>
          <a:r>
            <a:rPr lang="fa-IR" dirty="0" smtClean="0"/>
            <a:t>آموزش و انتخاب مدل یا مدل های مناسب پروفشنالبزم</a:t>
          </a:r>
          <a:endParaRPr lang="fa-IR" dirty="0"/>
        </a:p>
      </dgm:t>
    </dgm:pt>
    <dgm:pt modelId="{0D8BE346-372A-4C31-8CA6-3567914A867E}" type="parTrans" cxnId="{4ABCE87D-D39E-41D0-83AA-2FFB2E1C1C9C}">
      <dgm:prSet/>
      <dgm:spPr/>
      <dgm:t>
        <a:bodyPr/>
        <a:lstStyle/>
        <a:p>
          <a:pPr rtl="1"/>
          <a:endParaRPr lang="fa-IR"/>
        </a:p>
      </dgm:t>
    </dgm:pt>
    <dgm:pt modelId="{57ECF4F3-8C9B-4968-93E6-F0C79938448B}" type="sibTrans" cxnId="{4ABCE87D-D39E-41D0-83AA-2FFB2E1C1C9C}">
      <dgm:prSet/>
      <dgm:spPr/>
      <dgm:t>
        <a:bodyPr/>
        <a:lstStyle/>
        <a:p>
          <a:pPr rtl="1"/>
          <a:endParaRPr lang="fa-IR"/>
        </a:p>
      </dgm:t>
    </dgm:pt>
    <dgm:pt modelId="{D884C8FF-B8C0-4C23-9A50-5BF45DA738B5}">
      <dgm:prSet/>
      <dgm:spPr/>
      <dgm:t>
        <a:bodyPr/>
        <a:lstStyle/>
        <a:p>
          <a:pPr rtl="1"/>
          <a:r>
            <a:rPr lang="fa-IR" dirty="0" smtClean="0"/>
            <a:t>پروفشنالیزم </a:t>
          </a:r>
          <a:endParaRPr lang="fa-IR" dirty="0"/>
        </a:p>
      </dgm:t>
    </dgm:pt>
    <dgm:pt modelId="{93C81CED-D478-4BD2-8F00-FC45CECAC1D3}" type="parTrans" cxnId="{7C487323-0BE5-460E-948F-2A24E9FC9DA4}">
      <dgm:prSet/>
      <dgm:spPr/>
      <dgm:t>
        <a:bodyPr/>
        <a:lstStyle/>
        <a:p>
          <a:pPr rtl="1"/>
          <a:endParaRPr lang="fa-IR"/>
        </a:p>
      </dgm:t>
    </dgm:pt>
    <dgm:pt modelId="{A073B63D-F0A4-4113-81DB-CD3D8D1BC94B}" type="sibTrans" cxnId="{7C487323-0BE5-460E-948F-2A24E9FC9DA4}">
      <dgm:prSet custLinFactNeighborX="-10116" custLinFactNeighborY="-2370"/>
      <dgm:spPr/>
      <dgm:t>
        <a:bodyPr/>
        <a:lstStyle/>
        <a:p>
          <a:pPr rtl="1"/>
          <a:endParaRPr lang="fa-IR"/>
        </a:p>
      </dgm:t>
    </dgm:pt>
    <dgm:pt modelId="{7D5BEF9A-91B0-4CEC-B733-EF80FED82E0B}">
      <dgm:prSet phldrT="[Text]"/>
      <dgm:spPr/>
      <dgm:t>
        <a:bodyPr/>
        <a:lstStyle/>
        <a:p>
          <a:pPr rtl="1"/>
          <a:r>
            <a:rPr lang="fa-IR" dirty="0" smtClean="0"/>
            <a:t>فرهنگ پرفشنالیزم</a:t>
          </a:r>
          <a:endParaRPr lang="fa-IR" dirty="0"/>
        </a:p>
      </dgm:t>
    </dgm:pt>
    <dgm:pt modelId="{94991583-199D-4A84-BC78-B7711D58C412}" type="sibTrans" cxnId="{14CD5CDF-1EC5-446C-BD95-19441689222A}">
      <dgm:prSet/>
      <dgm:spPr/>
      <dgm:t>
        <a:bodyPr/>
        <a:lstStyle/>
        <a:p>
          <a:pPr rtl="1"/>
          <a:endParaRPr lang="fa-IR"/>
        </a:p>
      </dgm:t>
    </dgm:pt>
    <dgm:pt modelId="{D3284A8E-3DD6-46AB-BC79-126BA4733588}" type="parTrans" cxnId="{14CD5CDF-1EC5-446C-BD95-19441689222A}">
      <dgm:prSet/>
      <dgm:spPr/>
      <dgm:t>
        <a:bodyPr/>
        <a:lstStyle/>
        <a:p>
          <a:pPr rtl="1"/>
          <a:endParaRPr lang="fa-IR"/>
        </a:p>
      </dgm:t>
    </dgm:pt>
    <dgm:pt modelId="{083046E9-ECA0-49F9-BFAE-2C669A51BA6B}" type="pres">
      <dgm:prSet presAssocID="{9BC7F9EF-8F84-4B46-A35B-FB7A7A67506D}" presName="diagram" presStyleCnt="0">
        <dgm:presLayoutVars>
          <dgm:dir/>
          <dgm:resizeHandles/>
        </dgm:presLayoutVars>
      </dgm:prSet>
      <dgm:spPr/>
      <dgm:t>
        <a:bodyPr/>
        <a:lstStyle/>
        <a:p>
          <a:pPr rtl="1"/>
          <a:endParaRPr lang="fa-IR"/>
        </a:p>
      </dgm:t>
    </dgm:pt>
    <dgm:pt modelId="{EA4E80FA-9CFC-442B-A367-001852349F67}" type="pres">
      <dgm:prSet presAssocID="{911E02EE-9C95-4E44-BE8D-3F3345DC0141}" presName="firstNode" presStyleLbl="node1" presStyleIdx="0" presStyleCnt="10">
        <dgm:presLayoutVars>
          <dgm:bulletEnabled val="1"/>
        </dgm:presLayoutVars>
      </dgm:prSet>
      <dgm:spPr/>
      <dgm:t>
        <a:bodyPr/>
        <a:lstStyle/>
        <a:p>
          <a:pPr rtl="1"/>
          <a:endParaRPr lang="fa-IR"/>
        </a:p>
      </dgm:t>
    </dgm:pt>
    <dgm:pt modelId="{AF681AD0-9188-4799-83F8-49816B01C2A5}" type="pres">
      <dgm:prSet presAssocID="{8F4687CF-37F5-4491-BFA3-2C2E102F07C3}" presName="sibTrans" presStyleLbl="sibTrans2D1" presStyleIdx="0" presStyleCnt="9" custLinFactNeighborX="-36198" custLinFactNeighborY="-20578"/>
      <dgm:spPr/>
      <dgm:t>
        <a:bodyPr/>
        <a:lstStyle/>
        <a:p>
          <a:pPr rtl="1"/>
          <a:endParaRPr lang="fa-IR"/>
        </a:p>
      </dgm:t>
    </dgm:pt>
    <dgm:pt modelId="{2EE7183F-3A88-4B18-AB72-C38B48A55EBF}" type="pres">
      <dgm:prSet presAssocID="{EAFA7D54-33FD-43D7-8BD9-0ECC6AC55F80}" presName="middleNode" presStyleCnt="0"/>
      <dgm:spPr/>
    </dgm:pt>
    <dgm:pt modelId="{22D0DDCC-4150-4D3F-BF66-7A40D8045EDF}" type="pres">
      <dgm:prSet presAssocID="{EAFA7D54-33FD-43D7-8BD9-0ECC6AC55F80}" presName="padding" presStyleLbl="node1" presStyleIdx="0" presStyleCnt="10"/>
      <dgm:spPr/>
    </dgm:pt>
    <dgm:pt modelId="{16E1EACC-6A00-47F8-A73D-324BD82DA44D}" type="pres">
      <dgm:prSet presAssocID="{EAFA7D54-33FD-43D7-8BD9-0ECC6AC55F80}" presName="shape" presStyleLbl="node1" presStyleIdx="1" presStyleCnt="10" custLinFactNeighborX="-6082" custLinFactNeighborY="-2983">
        <dgm:presLayoutVars>
          <dgm:bulletEnabled val="1"/>
        </dgm:presLayoutVars>
      </dgm:prSet>
      <dgm:spPr/>
      <dgm:t>
        <a:bodyPr/>
        <a:lstStyle/>
        <a:p>
          <a:pPr rtl="1"/>
          <a:endParaRPr lang="fa-IR"/>
        </a:p>
      </dgm:t>
    </dgm:pt>
    <dgm:pt modelId="{A77F5734-5637-4F6F-9D53-3B2DE818D2E9}" type="pres">
      <dgm:prSet presAssocID="{16BFF72C-0130-4C15-AE22-0BA5A96FA9CC}" presName="sibTrans" presStyleLbl="sibTrans2D1" presStyleIdx="1" presStyleCnt="9" custLinFactNeighborX="-36198" custLinFactNeighborY="-20159"/>
      <dgm:spPr/>
      <dgm:t>
        <a:bodyPr/>
        <a:lstStyle/>
        <a:p>
          <a:pPr rtl="1"/>
          <a:endParaRPr lang="fa-IR"/>
        </a:p>
      </dgm:t>
    </dgm:pt>
    <dgm:pt modelId="{CC574A29-3E5F-4DC1-B61F-E628151137D0}" type="pres">
      <dgm:prSet presAssocID="{9C4F90C9-C058-4402-B712-9100A6ED76AD}" presName="middleNode" presStyleCnt="0"/>
      <dgm:spPr/>
    </dgm:pt>
    <dgm:pt modelId="{641DCD3D-2773-4711-A631-A2A17FEE140A}" type="pres">
      <dgm:prSet presAssocID="{9C4F90C9-C058-4402-B712-9100A6ED76AD}" presName="padding" presStyleLbl="node1" presStyleIdx="1" presStyleCnt="10"/>
      <dgm:spPr/>
    </dgm:pt>
    <dgm:pt modelId="{A7830463-74EA-4372-B4B3-9AB9E3A0BDA6}" type="pres">
      <dgm:prSet presAssocID="{9C4F90C9-C058-4402-B712-9100A6ED76AD}" presName="shape" presStyleLbl="node1" presStyleIdx="2" presStyleCnt="10">
        <dgm:presLayoutVars>
          <dgm:bulletEnabled val="1"/>
        </dgm:presLayoutVars>
      </dgm:prSet>
      <dgm:spPr/>
      <dgm:t>
        <a:bodyPr/>
        <a:lstStyle/>
        <a:p>
          <a:pPr rtl="1"/>
          <a:endParaRPr lang="fa-IR"/>
        </a:p>
      </dgm:t>
    </dgm:pt>
    <dgm:pt modelId="{225C24C7-9037-4B00-A4C6-4E1FB0B64722}" type="pres">
      <dgm:prSet presAssocID="{CCD50B4C-379C-4A01-A953-4CD792F4967B}" presName="sibTrans" presStyleLbl="sibTrans2D1" presStyleIdx="2" presStyleCnt="9" custLinFactX="257127" custLinFactNeighborX="300000" custLinFactNeighborY="-26860"/>
      <dgm:spPr/>
      <dgm:t>
        <a:bodyPr/>
        <a:lstStyle/>
        <a:p>
          <a:pPr rtl="1"/>
          <a:endParaRPr lang="fa-IR"/>
        </a:p>
      </dgm:t>
    </dgm:pt>
    <dgm:pt modelId="{CC0E2FF9-4416-4F1A-8393-E4268F192191}" type="pres">
      <dgm:prSet presAssocID="{56E56259-E1A3-4DC4-9BF7-38AF57F7E7E8}" presName="middleNode" presStyleCnt="0"/>
      <dgm:spPr/>
    </dgm:pt>
    <dgm:pt modelId="{F3E8B5F4-99D3-4433-8FBC-7A4FE47A4543}" type="pres">
      <dgm:prSet presAssocID="{56E56259-E1A3-4DC4-9BF7-38AF57F7E7E8}" presName="padding" presStyleLbl="node1" presStyleIdx="2" presStyleCnt="10"/>
      <dgm:spPr/>
    </dgm:pt>
    <dgm:pt modelId="{7139B803-B1F5-46E2-8E4B-C7BCD2D6F099}" type="pres">
      <dgm:prSet presAssocID="{56E56259-E1A3-4DC4-9BF7-38AF57F7E7E8}" presName="shape" presStyleLbl="node1" presStyleIdx="3" presStyleCnt="10">
        <dgm:presLayoutVars>
          <dgm:bulletEnabled val="1"/>
        </dgm:presLayoutVars>
      </dgm:prSet>
      <dgm:spPr/>
      <dgm:t>
        <a:bodyPr/>
        <a:lstStyle/>
        <a:p>
          <a:pPr rtl="1"/>
          <a:endParaRPr lang="fa-IR"/>
        </a:p>
      </dgm:t>
    </dgm:pt>
    <dgm:pt modelId="{643FBB3C-F962-4A43-8813-670D77F16E7B}" type="pres">
      <dgm:prSet presAssocID="{1B7F3D27-D8DB-4D27-8F48-5C06E62050F2}" presName="sibTrans" presStyleLbl="sibTrans2D1" presStyleIdx="3" presStyleCnt="9" custLinFactNeighborX="-59819" custLinFactNeighborY="-15732"/>
      <dgm:spPr/>
      <dgm:t>
        <a:bodyPr/>
        <a:lstStyle/>
        <a:p>
          <a:pPr rtl="1"/>
          <a:endParaRPr lang="fa-IR"/>
        </a:p>
      </dgm:t>
    </dgm:pt>
    <dgm:pt modelId="{FFA712D1-8A8A-465A-838D-581C44657D63}" type="pres">
      <dgm:prSet presAssocID="{C662E4E1-2F3F-466F-BE38-C264625FB9D6}" presName="middleNode" presStyleCnt="0"/>
      <dgm:spPr/>
    </dgm:pt>
    <dgm:pt modelId="{FE7D9CE0-FB73-434A-82E8-05A24D3068A9}" type="pres">
      <dgm:prSet presAssocID="{C662E4E1-2F3F-466F-BE38-C264625FB9D6}" presName="padding" presStyleLbl="node1" presStyleIdx="3" presStyleCnt="10"/>
      <dgm:spPr/>
    </dgm:pt>
    <dgm:pt modelId="{B9763BFA-2ECA-4A23-8A0F-197F6C11F6A8}" type="pres">
      <dgm:prSet presAssocID="{C662E4E1-2F3F-466F-BE38-C264625FB9D6}" presName="shape" presStyleLbl="node1" presStyleIdx="4" presStyleCnt="10">
        <dgm:presLayoutVars>
          <dgm:bulletEnabled val="1"/>
        </dgm:presLayoutVars>
      </dgm:prSet>
      <dgm:spPr/>
      <dgm:t>
        <a:bodyPr/>
        <a:lstStyle/>
        <a:p>
          <a:pPr rtl="1"/>
          <a:endParaRPr lang="fa-IR"/>
        </a:p>
      </dgm:t>
    </dgm:pt>
    <dgm:pt modelId="{853F03B8-1671-4A35-8912-92B7BB0F07F9}" type="pres">
      <dgm:prSet presAssocID="{DC187122-725C-4200-94F9-7E80D7343E5C}" presName="sibTrans" presStyleLbl="sibTrans2D1" presStyleIdx="4" presStyleCnt="9" custLinFactNeighborX="-35692" custLinFactNeighborY="-31471"/>
      <dgm:spPr/>
      <dgm:t>
        <a:bodyPr/>
        <a:lstStyle/>
        <a:p>
          <a:pPr rtl="1"/>
          <a:endParaRPr lang="fa-IR"/>
        </a:p>
      </dgm:t>
    </dgm:pt>
    <dgm:pt modelId="{093FCDC8-9BBB-4965-8ABE-F2E74651999A}" type="pres">
      <dgm:prSet presAssocID="{4F750A07-0496-4585-8DE2-FEBA6B68704F}" presName="middleNode" presStyleCnt="0"/>
      <dgm:spPr/>
    </dgm:pt>
    <dgm:pt modelId="{401D705F-1319-4048-97F9-BE9132E84157}" type="pres">
      <dgm:prSet presAssocID="{4F750A07-0496-4585-8DE2-FEBA6B68704F}" presName="padding" presStyleLbl="node1" presStyleIdx="4" presStyleCnt="10"/>
      <dgm:spPr/>
    </dgm:pt>
    <dgm:pt modelId="{66B2C134-3F8A-4E15-96DD-225F5BC912BD}" type="pres">
      <dgm:prSet presAssocID="{4F750A07-0496-4585-8DE2-FEBA6B68704F}" presName="shape" presStyleLbl="node1" presStyleIdx="5" presStyleCnt="10">
        <dgm:presLayoutVars>
          <dgm:bulletEnabled val="1"/>
        </dgm:presLayoutVars>
      </dgm:prSet>
      <dgm:spPr/>
      <dgm:t>
        <a:bodyPr/>
        <a:lstStyle/>
        <a:p>
          <a:pPr rtl="1"/>
          <a:endParaRPr lang="fa-IR"/>
        </a:p>
      </dgm:t>
    </dgm:pt>
    <dgm:pt modelId="{2A044BBB-CB42-4538-93BC-D1CDD14B31EB}" type="pres">
      <dgm:prSet presAssocID="{73AAE6FB-D663-456E-9C01-DC5E1138C120}" presName="sibTrans" presStyleLbl="sibTrans2D1" presStyleIdx="5" presStyleCnt="9" custLinFactX="-243570" custLinFactY="175315" custLinFactNeighborX="-300000" custLinFactNeighborY="200000"/>
      <dgm:spPr/>
      <dgm:t>
        <a:bodyPr/>
        <a:lstStyle/>
        <a:p>
          <a:pPr rtl="1"/>
          <a:endParaRPr lang="fa-IR"/>
        </a:p>
      </dgm:t>
    </dgm:pt>
    <dgm:pt modelId="{EB8689BC-5B77-4B3A-93EC-D75E6D157272}" type="pres">
      <dgm:prSet presAssocID="{53A93C87-7F60-4E97-A875-D0A0EB60F854}" presName="middleNode" presStyleCnt="0"/>
      <dgm:spPr/>
    </dgm:pt>
    <dgm:pt modelId="{5F5D33F4-33BB-4002-B434-6D1EF4E27085}" type="pres">
      <dgm:prSet presAssocID="{53A93C87-7F60-4E97-A875-D0A0EB60F854}" presName="padding" presStyleLbl="node1" presStyleIdx="5" presStyleCnt="10"/>
      <dgm:spPr/>
    </dgm:pt>
    <dgm:pt modelId="{8D10D423-EFDE-4730-BAC1-5CD39129B529}" type="pres">
      <dgm:prSet presAssocID="{53A93C87-7F60-4E97-A875-D0A0EB60F854}" presName="shape" presStyleLbl="node1" presStyleIdx="6" presStyleCnt="10">
        <dgm:presLayoutVars>
          <dgm:bulletEnabled val="1"/>
        </dgm:presLayoutVars>
      </dgm:prSet>
      <dgm:spPr/>
      <dgm:t>
        <a:bodyPr/>
        <a:lstStyle/>
        <a:p>
          <a:pPr rtl="1"/>
          <a:endParaRPr lang="fa-IR"/>
        </a:p>
      </dgm:t>
    </dgm:pt>
    <dgm:pt modelId="{1DBF6D79-9819-48E1-A660-EA7FB296646F}" type="pres">
      <dgm:prSet presAssocID="{E8F9D743-F6C8-417D-9587-0CE5F55F625C}" presName="sibTrans" presStyleLbl="sibTrans2D1" presStyleIdx="6" presStyleCnt="9" custLinFactNeighborX="-35186" custLinFactNeighborY="-28740"/>
      <dgm:spPr/>
      <dgm:t>
        <a:bodyPr/>
        <a:lstStyle/>
        <a:p>
          <a:pPr rtl="1"/>
          <a:endParaRPr lang="fa-IR"/>
        </a:p>
      </dgm:t>
    </dgm:pt>
    <dgm:pt modelId="{B273BA88-7E38-40AC-A619-CEAB866A1D37}" type="pres">
      <dgm:prSet presAssocID="{C2574423-DB5F-4A94-8D47-3F5D0089E9A5}" presName="middleNode" presStyleCnt="0"/>
      <dgm:spPr/>
    </dgm:pt>
    <dgm:pt modelId="{69C6725C-69ED-47C2-8994-09E19A10D52A}" type="pres">
      <dgm:prSet presAssocID="{C2574423-DB5F-4A94-8D47-3F5D0089E9A5}" presName="padding" presStyleLbl="node1" presStyleIdx="6" presStyleCnt="10"/>
      <dgm:spPr/>
    </dgm:pt>
    <dgm:pt modelId="{9D0D3F6F-538C-4CCB-A819-A36A74A72C2D}" type="pres">
      <dgm:prSet presAssocID="{C2574423-DB5F-4A94-8D47-3F5D0089E9A5}" presName="shape" presStyleLbl="node1" presStyleIdx="7" presStyleCnt="10">
        <dgm:presLayoutVars>
          <dgm:bulletEnabled val="1"/>
        </dgm:presLayoutVars>
      </dgm:prSet>
      <dgm:spPr/>
      <dgm:t>
        <a:bodyPr/>
        <a:lstStyle/>
        <a:p>
          <a:pPr rtl="1"/>
          <a:endParaRPr lang="fa-IR"/>
        </a:p>
      </dgm:t>
    </dgm:pt>
    <dgm:pt modelId="{01805F11-19F1-4A94-9D91-D6FF62655B8B}" type="pres">
      <dgm:prSet presAssocID="{57ECF4F3-8C9B-4968-93E6-F0C79938448B}" presName="sibTrans" presStyleLbl="sibTrans2D1" presStyleIdx="7" presStyleCnt="9" custLinFactNeighborX="-52879" custLinFactNeighborY="-20159"/>
      <dgm:spPr/>
      <dgm:t>
        <a:bodyPr/>
        <a:lstStyle/>
        <a:p>
          <a:pPr rtl="1"/>
          <a:endParaRPr lang="fa-IR"/>
        </a:p>
      </dgm:t>
    </dgm:pt>
    <dgm:pt modelId="{6D842C83-D443-4F14-9F99-9E57468A9368}" type="pres">
      <dgm:prSet presAssocID="{7D5BEF9A-91B0-4CEC-B733-EF80FED82E0B}" presName="middleNode" presStyleCnt="0"/>
      <dgm:spPr/>
    </dgm:pt>
    <dgm:pt modelId="{B209E296-A8E3-4BD2-86C5-8C0B8C5323C7}" type="pres">
      <dgm:prSet presAssocID="{7D5BEF9A-91B0-4CEC-B733-EF80FED82E0B}" presName="padding" presStyleLbl="node1" presStyleIdx="7" presStyleCnt="10"/>
      <dgm:spPr/>
    </dgm:pt>
    <dgm:pt modelId="{B22CA91B-6111-4076-A870-A084559B4F42}" type="pres">
      <dgm:prSet presAssocID="{7D5BEF9A-91B0-4CEC-B733-EF80FED82E0B}" presName="shape" presStyleLbl="node1" presStyleIdx="8" presStyleCnt="10">
        <dgm:presLayoutVars>
          <dgm:bulletEnabled val="1"/>
        </dgm:presLayoutVars>
      </dgm:prSet>
      <dgm:spPr/>
      <dgm:t>
        <a:bodyPr/>
        <a:lstStyle/>
        <a:p>
          <a:pPr rtl="1"/>
          <a:endParaRPr lang="fa-IR"/>
        </a:p>
      </dgm:t>
    </dgm:pt>
    <dgm:pt modelId="{966498E3-F063-4471-B083-1C91F31A1DE3}" type="pres">
      <dgm:prSet presAssocID="{94991583-199D-4A84-BC78-B7711D58C412}" presName="sibTrans" presStyleLbl="sibTrans2D1" presStyleIdx="8" presStyleCnt="9" custAng="617364" custLinFactX="-223758" custLinFactY="-200000" custLinFactNeighborX="-300000" custLinFactNeighborY="-208476"/>
      <dgm:spPr/>
      <dgm:t>
        <a:bodyPr/>
        <a:lstStyle/>
        <a:p>
          <a:pPr rtl="1"/>
          <a:endParaRPr lang="fa-IR"/>
        </a:p>
      </dgm:t>
    </dgm:pt>
    <dgm:pt modelId="{7852403E-1F04-4C3F-B543-A81329BF1862}" type="pres">
      <dgm:prSet presAssocID="{D884C8FF-B8C0-4C23-9A50-5BF45DA738B5}" presName="lastNode" presStyleLbl="node1" presStyleIdx="9" presStyleCnt="10">
        <dgm:presLayoutVars>
          <dgm:bulletEnabled val="1"/>
        </dgm:presLayoutVars>
      </dgm:prSet>
      <dgm:spPr/>
      <dgm:t>
        <a:bodyPr/>
        <a:lstStyle/>
        <a:p>
          <a:pPr rtl="1"/>
          <a:endParaRPr lang="fa-IR"/>
        </a:p>
      </dgm:t>
    </dgm:pt>
  </dgm:ptLst>
  <dgm:cxnLst>
    <dgm:cxn modelId="{4ABCE87D-D39E-41D0-83AA-2FFB2E1C1C9C}" srcId="{9BC7F9EF-8F84-4B46-A35B-FB7A7A67506D}" destId="{C2574423-DB5F-4A94-8D47-3F5D0089E9A5}" srcOrd="7" destOrd="0" parTransId="{0D8BE346-372A-4C31-8CA6-3567914A867E}" sibTransId="{57ECF4F3-8C9B-4968-93E6-F0C79938448B}"/>
    <dgm:cxn modelId="{AFF34D51-1618-4064-94DF-0409A6AE1BDF}" type="presOf" srcId="{9BC7F9EF-8F84-4B46-A35B-FB7A7A67506D}" destId="{083046E9-ECA0-49F9-BFAE-2C669A51BA6B}" srcOrd="0" destOrd="0" presId="urn:microsoft.com/office/officeart/2005/8/layout/bProcess2"/>
    <dgm:cxn modelId="{14CD5CDF-1EC5-446C-BD95-19441689222A}" srcId="{9BC7F9EF-8F84-4B46-A35B-FB7A7A67506D}" destId="{7D5BEF9A-91B0-4CEC-B733-EF80FED82E0B}" srcOrd="8" destOrd="0" parTransId="{D3284A8E-3DD6-46AB-BC79-126BA4733588}" sibTransId="{94991583-199D-4A84-BC78-B7711D58C412}"/>
    <dgm:cxn modelId="{2888C011-5DAA-4013-9C0D-90286942EA9F}" type="presOf" srcId="{9C4F90C9-C058-4402-B712-9100A6ED76AD}" destId="{A7830463-74EA-4372-B4B3-9AB9E3A0BDA6}" srcOrd="0" destOrd="0" presId="urn:microsoft.com/office/officeart/2005/8/layout/bProcess2"/>
    <dgm:cxn modelId="{43C46BF5-544A-4FD4-A034-276153FC1BE9}" srcId="{9BC7F9EF-8F84-4B46-A35B-FB7A7A67506D}" destId="{911E02EE-9C95-4E44-BE8D-3F3345DC0141}" srcOrd="0" destOrd="0" parTransId="{F809826C-5287-46E9-AAD2-C2F5B1B29D6F}" sibTransId="{8F4687CF-37F5-4491-BFA3-2C2E102F07C3}"/>
    <dgm:cxn modelId="{2D8FCEF4-DFF7-47FD-805A-CB958A69FCD0}" srcId="{9BC7F9EF-8F84-4B46-A35B-FB7A7A67506D}" destId="{56E56259-E1A3-4DC4-9BF7-38AF57F7E7E8}" srcOrd="3" destOrd="0" parTransId="{10C2809B-1A69-4E7C-BEC2-AACB4EE8761B}" sibTransId="{1B7F3D27-D8DB-4D27-8F48-5C06E62050F2}"/>
    <dgm:cxn modelId="{48339DE4-D45D-494B-A888-312C5BCFD1B1}" type="presOf" srcId="{57ECF4F3-8C9B-4968-93E6-F0C79938448B}" destId="{01805F11-19F1-4A94-9D91-D6FF62655B8B}" srcOrd="0" destOrd="0" presId="urn:microsoft.com/office/officeart/2005/8/layout/bProcess2"/>
    <dgm:cxn modelId="{2C1EB38A-7867-444E-8DC5-95A71EC81B6B}" type="presOf" srcId="{D884C8FF-B8C0-4C23-9A50-5BF45DA738B5}" destId="{7852403E-1F04-4C3F-B543-A81329BF1862}" srcOrd="0" destOrd="0" presId="urn:microsoft.com/office/officeart/2005/8/layout/bProcess2"/>
    <dgm:cxn modelId="{CEA59C0B-46B6-46E4-9EB1-AB5569005843}" type="presOf" srcId="{8F4687CF-37F5-4491-BFA3-2C2E102F07C3}" destId="{AF681AD0-9188-4799-83F8-49816B01C2A5}" srcOrd="0" destOrd="0" presId="urn:microsoft.com/office/officeart/2005/8/layout/bProcess2"/>
    <dgm:cxn modelId="{6121ED99-4625-413D-9889-DA9370CF8DD6}" type="presOf" srcId="{53A93C87-7F60-4E97-A875-D0A0EB60F854}" destId="{8D10D423-EFDE-4730-BAC1-5CD39129B529}" srcOrd="0" destOrd="0" presId="urn:microsoft.com/office/officeart/2005/8/layout/bProcess2"/>
    <dgm:cxn modelId="{575C72EA-B219-42D8-9B7F-D5397AE1E3DB}" type="presOf" srcId="{EAFA7D54-33FD-43D7-8BD9-0ECC6AC55F80}" destId="{16E1EACC-6A00-47F8-A73D-324BD82DA44D}" srcOrd="0" destOrd="0" presId="urn:microsoft.com/office/officeart/2005/8/layout/bProcess2"/>
    <dgm:cxn modelId="{86C2ABD0-FE68-41E2-A72C-7A17E3B1E5C9}" type="presOf" srcId="{16BFF72C-0130-4C15-AE22-0BA5A96FA9CC}" destId="{A77F5734-5637-4F6F-9D53-3B2DE818D2E9}" srcOrd="0" destOrd="0" presId="urn:microsoft.com/office/officeart/2005/8/layout/bProcess2"/>
    <dgm:cxn modelId="{7C487323-0BE5-460E-948F-2A24E9FC9DA4}" srcId="{9BC7F9EF-8F84-4B46-A35B-FB7A7A67506D}" destId="{D884C8FF-B8C0-4C23-9A50-5BF45DA738B5}" srcOrd="9" destOrd="0" parTransId="{93C81CED-D478-4BD2-8F00-FC45CECAC1D3}" sibTransId="{A073B63D-F0A4-4113-81DB-CD3D8D1BC94B}"/>
    <dgm:cxn modelId="{CEB6CDC4-5407-4565-840D-CF0457881995}" srcId="{9BC7F9EF-8F84-4B46-A35B-FB7A7A67506D}" destId="{EAFA7D54-33FD-43D7-8BD9-0ECC6AC55F80}" srcOrd="1" destOrd="0" parTransId="{664BF92E-81DD-4A1B-912C-375FF2F43782}" sibTransId="{16BFF72C-0130-4C15-AE22-0BA5A96FA9CC}"/>
    <dgm:cxn modelId="{8511B45D-551F-4C20-B928-283C6C4A5635}" srcId="{9BC7F9EF-8F84-4B46-A35B-FB7A7A67506D}" destId="{9C4F90C9-C058-4402-B712-9100A6ED76AD}" srcOrd="2" destOrd="0" parTransId="{18D1429A-7E84-42F9-96CE-D6359F496BBE}" sibTransId="{CCD50B4C-379C-4A01-A953-4CD792F4967B}"/>
    <dgm:cxn modelId="{7791714E-2FEC-41BF-A04B-8207575944F4}" type="presOf" srcId="{DC187122-725C-4200-94F9-7E80D7343E5C}" destId="{853F03B8-1671-4A35-8912-92B7BB0F07F9}" srcOrd="0" destOrd="0" presId="urn:microsoft.com/office/officeart/2005/8/layout/bProcess2"/>
    <dgm:cxn modelId="{4B81042A-4F47-4314-81AD-805D57078D17}" type="presOf" srcId="{94991583-199D-4A84-BC78-B7711D58C412}" destId="{966498E3-F063-4471-B083-1C91F31A1DE3}" srcOrd="0" destOrd="0" presId="urn:microsoft.com/office/officeart/2005/8/layout/bProcess2"/>
    <dgm:cxn modelId="{B1F84FEE-206A-4F61-AF74-E0BBBC545CB7}" srcId="{9BC7F9EF-8F84-4B46-A35B-FB7A7A67506D}" destId="{C662E4E1-2F3F-466F-BE38-C264625FB9D6}" srcOrd="4" destOrd="0" parTransId="{8DA0BF15-0796-4B45-969C-F61F6789233D}" sibTransId="{DC187122-725C-4200-94F9-7E80D7343E5C}"/>
    <dgm:cxn modelId="{2A2106D3-7F86-4B25-ABB7-D3F1C1D1BE42}" type="presOf" srcId="{56E56259-E1A3-4DC4-9BF7-38AF57F7E7E8}" destId="{7139B803-B1F5-46E2-8E4B-C7BCD2D6F099}" srcOrd="0" destOrd="0" presId="urn:microsoft.com/office/officeart/2005/8/layout/bProcess2"/>
    <dgm:cxn modelId="{8F61C52A-D5CD-4D93-BC99-0CDE90D555CF}" type="presOf" srcId="{E8F9D743-F6C8-417D-9587-0CE5F55F625C}" destId="{1DBF6D79-9819-48E1-A660-EA7FB296646F}" srcOrd="0" destOrd="0" presId="urn:microsoft.com/office/officeart/2005/8/layout/bProcess2"/>
    <dgm:cxn modelId="{CB290DE7-186F-4819-84B0-9D065A77E58A}" type="presOf" srcId="{C662E4E1-2F3F-466F-BE38-C264625FB9D6}" destId="{B9763BFA-2ECA-4A23-8A0F-197F6C11F6A8}" srcOrd="0" destOrd="0" presId="urn:microsoft.com/office/officeart/2005/8/layout/bProcess2"/>
    <dgm:cxn modelId="{A44C40ED-152D-4589-A3C1-CEA3A8367E4E}" type="presOf" srcId="{73AAE6FB-D663-456E-9C01-DC5E1138C120}" destId="{2A044BBB-CB42-4538-93BC-D1CDD14B31EB}" srcOrd="0" destOrd="0" presId="urn:microsoft.com/office/officeart/2005/8/layout/bProcess2"/>
    <dgm:cxn modelId="{B4E2E714-164E-44B2-8770-27CB8E6D4A6D}" srcId="{9BC7F9EF-8F84-4B46-A35B-FB7A7A67506D}" destId="{4F750A07-0496-4585-8DE2-FEBA6B68704F}" srcOrd="5" destOrd="0" parTransId="{31BDC464-6C34-41DC-8DF7-26C5D03C79A0}" sibTransId="{73AAE6FB-D663-456E-9C01-DC5E1138C120}"/>
    <dgm:cxn modelId="{58CEDFCA-7043-4C47-BA6E-757A4E548D84}" type="presOf" srcId="{7D5BEF9A-91B0-4CEC-B733-EF80FED82E0B}" destId="{B22CA91B-6111-4076-A870-A084559B4F42}" srcOrd="0" destOrd="0" presId="urn:microsoft.com/office/officeart/2005/8/layout/bProcess2"/>
    <dgm:cxn modelId="{D6E3BE60-66B2-4E23-9EFB-29083BD31212}" type="presOf" srcId="{4F750A07-0496-4585-8DE2-FEBA6B68704F}" destId="{66B2C134-3F8A-4E15-96DD-225F5BC912BD}" srcOrd="0" destOrd="0" presId="urn:microsoft.com/office/officeart/2005/8/layout/bProcess2"/>
    <dgm:cxn modelId="{21D41995-1859-4602-AF56-099BE08668B8}" type="presOf" srcId="{CCD50B4C-379C-4A01-A953-4CD792F4967B}" destId="{225C24C7-9037-4B00-A4C6-4E1FB0B64722}" srcOrd="0" destOrd="0" presId="urn:microsoft.com/office/officeart/2005/8/layout/bProcess2"/>
    <dgm:cxn modelId="{E0D1CC73-34E9-4E00-9E36-234226E68FC1}" srcId="{9BC7F9EF-8F84-4B46-A35B-FB7A7A67506D}" destId="{53A93C87-7F60-4E97-A875-D0A0EB60F854}" srcOrd="6" destOrd="0" parTransId="{548CCB3A-9E9C-47B5-B854-9D89996B273E}" sibTransId="{E8F9D743-F6C8-417D-9587-0CE5F55F625C}"/>
    <dgm:cxn modelId="{7EC3F287-BB03-415F-95A9-751053171EA2}" type="presOf" srcId="{C2574423-DB5F-4A94-8D47-3F5D0089E9A5}" destId="{9D0D3F6F-538C-4CCB-A819-A36A74A72C2D}" srcOrd="0" destOrd="0" presId="urn:microsoft.com/office/officeart/2005/8/layout/bProcess2"/>
    <dgm:cxn modelId="{89F6A0EA-E73B-46C7-B886-458F7D8A48B4}" type="presOf" srcId="{1B7F3D27-D8DB-4D27-8F48-5C06E62050F2}" destId="{643FBB3C-F962-4A43-8813-670D77F16E7B}" srcOrd="0" destOrd="0" presId="urn:microsoft.com/office/officeart/2005/8/layout/bProcess2"/>
    <dgm:cxn modelId="{9D765FBD-AAB3-47C0-8B80-C160F646680F}" type="presOf" srcId="{911E02EE-9C95-4E44-BE8D-3F3345DC0141}" destId="{EA4E80FA-9CFC-442B-A367-001852349F67}" srcOrd="0" destOrd="0" presId="urn:microsoft.com/office/officeart/2005/8/layout/bProcess2"/>
    <dgm:cxn modelId="{7495F45D-7C8D-4862-9909-8980DB138C8D}" type="presParOf" srcId="{083046E9-ECA0-49F9-BFAE-2C669A51BA6B}" destId="{EA4E80FA-9CFC-442B-A367-001852349F67}" srcOrd="0" destOrd="0" presId="urn:microsoft.com/office/officeart/2005/8/layout/bProcess2"/>
    <dgm:cxn modelId="{47A049C0-0341-4397-A714-C9CC35CEE05F}" type="presParOf" srcId="{083046E9-ECA0-49F9-BFAE-2C669A51BA6B}" destId="{AF681AD0-9188-4799-83F8-49816B01C2A5}" srcOrd="1" destOrd="0" presId="urn:microsoft.com/office/officeart/2005/8/layout/bProcess2"/>
    <dgm:cxn modelId="{D234EA99-9181-4440-BD1F-CB771EA3569C}" type="presParOf" srcId="{083046E9-ECA0-49F9-BFAE-2C669A51BA6B}" destId="{2EE7183F-3A88-4B18-AB72-C38B48A55EBF}" srcOrd="2" destOrd="0" presId="urn:microsoft.com/office/officeart/2005/8/layout/bProcess2"/>
    <dgm:cxn modelId="{B1310144-BF24-46A5-89BB-7587EAD17AD4}" type="presParOf" srcId="{2EE7183F-3A88-4B18-AB72-C38B48A55EBF}" destId="{22D0DDCC-4150-4D3F-BF66-7A40D8045EDF}" srcOrd="0" destOrd="0" presId="urn:microsoft.com/office/officeart/2005/8/layout/bProcess2"/>
    <dgm:cxn modelId="{3714C96A-D056-4B57-9096-1BD0FDC6BB90}" type="presParOf" srcId="{2EE7183F-3A88-4B18-AB72-C38B48A55EBF}" destId="{16E1EACC-6A00-47F8-A73D-324BD82DA44D}" srcOrd="1" destOrd="0" presId="urn:microsoft.com/office/officeart/2005/8/layout/bProcess2"/>
    <dgm:cxn modelId="{881B41E9-224A-40AB-969B-8BBDFCC5E5E2}" type="presParOf" srcId="{083046E9-ECA0-49F9-BFAE-2C669A51BA6B}" destId="{A77F5734-5637-4F6F-9D53-3B2DE818D2E9}" srcOrd="3" destOrd="0" presId="urn:microsoft.com/office/officeart/2005/8/layout/bProcess2"/>
    <dgm:cxn modelId="{67AD5EE6-AA80-4205-8CDA-DAEC284F5312}" type="presParOf" srcId="{083046E9-ECA0-49F9-BFAE-2C669A51BA6B}" destId="{CC574A29-3E5F-4DC1-B61F-E628151137D0}" srcOrd="4" destOrd="0" presId="urn:microsoft.com/office/officeart/2005/8/layout/bProcess2"/>
    <dgm:cxn modelId="{80D273CC-4AC0-4E71-8641-F8F3F6A101A6}" type="presParOf" srcId="{CC574A29-3E5F-4DC1-B61F-E628151137D0}" destId="{641DCD3D-2773-4711-A631-A2A17FEE140A}" srcOrd="0" destOrd="0" presId="urn:microsoft.com/office/officeart/2005/8/layout/bProcess2"/>
    <dgm:cxn modelId="{70A69F74-1DDC-496B-AC73-7FA7570D8E9E}" type="presParOf" srcId="{CC574A29-3E5F-4DC1-B61F-E628151137D0}" destId="{A7830463-74EA-4372-B4B3-9AB9E3A0BDA6}" srcOrd="1" destOrd="0" presId="urn:microsoft.com/office/officeart/2005/8/layout/bProcess2"/>
    <dgm:cxn modelId="{E85799E0-F563-4356-ACD5-C70958C15552}" type="presParOf" srcId="{083046E9-ECA0-49F9-BFAE-2C669A51BA6B}" destId="{225C24C7-9037-4B00-A4C6-4E1FB0B64722}" srcOrd="5" destOrd="0" presId="urn:microsoft.com/office/officeart/2005/8/layout/bProcess2"/>
    <dgm:cxn modelId="{BF5E5144-7A79-4A0B-B6AF-2791609943A2}" type="presParOf" srcId="{083046E9-ECA0-49F9-BFAE-2C669A51BA6B}" destId="{CC0E2FF9-4416-4F1A-8393-E4268F192191}" srcOrd="6" destOrd="0" presId="urn:microsoft.com/office/officeart/2005/8/layout/bProcess2"/>
    <dgm:cxn modelId="{3648E392-F44C-40A5-8F20-83F81A235D02}" type="presParOf" srcId="{CC0E2FF9-4416-4F1A-8393-E4268F192191}" destId="{F3E8B5F4-99D3-4433-8FBC-7A4FE47A4543}" srcOrd="0" destOrd="0" presId="urn:microsoft.com/office/officeart/2005/8/layout/bProcess2"/>
    <dgm:cxn modelId="{D63207B5-70E6-4138-AB3D-8898593F66A1}" type="presParOf" srcId="{CC0E2FF9-4416-4F1A-8393-E4268F192191}" destId="{7139B803-B1F5-46E2-8E4B-C7BCD2D6F099}" srcOrd="1" destOrd="0" presId="urn:microsoft.com/office/officeart/2005/8/layout/bProcess2"/>
    <dgm:cxn modelId="{EC8B0E6E-AC42-4F2B-B4C5-FDEDC663D302}" type="presParOf" srcId="{083046E9-ECA0-49F9-BFAE-2C669A51BA6B}" destId="{643FBB3C-F962-4A43-8813-670D77F16E7B}" srcOrd="7" destOrd="0" presId="urn:microsoft.com/office/officeart/2005/8/layout/bProcess2"/>
    <dgm:cxn modelId="{7541B465-3058-43B2-9D99-98ED02123604}" type="presParOf" srcId="{083046E9-ECA0-49F9-BFAE-2C669A51BA6B}" destId="{FFA712D1-8A8A-465A-838D-581C44657D63}" srcOrd="8" destOrd="0" presId="urn:microsoft.com/office/officeart/2005/8/layout/bProcess2"/>
    <dgm:cxn modelId="{3F226E99-0298-42F0-B239-2801A932CE3D}" type="presParOf" srcId="{FFA712D1-8A8A-465A-838D-581C44657D63}" destId="{FE7D9CE0-FB73-434A-82E8-05A24D3068A9}" srcOrd="0" destOrd="0" presId="urn:microsoft.com/office/officeart/2005/8/layout/bProcess2"/>
    <dgm:cxn modelId="{1F2C4D17-733B-4F6D-9A09-427FF6032C04}" type="presParOf" srcId="{FFA712D1-8A8A-465A-838D-581C44657D63}" destId="{B9763BFA-2ECA-4A23-8A0F-197F6C11F6A8}" srcOrd="1" destOrd="0" presId="urn:microsoft.com/office/officeart/2005/8/layout/bProcess2"/>
    <dgm:cxn modelId="{BE237AE0-7494-4608-8596-F0BD195EBBDC}" type="presParOf" srcId="{083046E9-ECA0-49F9-BFAE-2C669A51BA6B}" destId="{853F03B8-1671-4A35-8912-92B7BB0F07F9}" srcOrd="9" destOrd="0" presId="urn:microsoft.com/office/officeart/2005/8/layout/bProcess2"/>
    <dgm:cxn modelId="{A1D6C82F-8B9E-4DF0-9A4B-075E861987C3}" type="presParOf" srcId="{083046E9-ECA0-49F9-BFAE-2C669A51BA6B}" destId="{093FCDC8-9BBB-4965-8ABE-F2E74651999A}" srcOrd="10" destOrd="0" presId="urn:microsoft.com/office/officeart/2005/8/layout/bProcess2"/>
    <dgm:cxn modelId="{0C9F0135-AE64-4716-BD87-074578159376}" type="presParOf" srcId="{093FCDC8-9BBB-4965-8ABE-F2E74651999A}" destId="{401D705F-1319-4048-97F9-BE9132E84157}" srcOrd="0" destOrd="0" presId="urn:microsoft.com/office/officeart/2005/8/layout/bProcess2"/>
    <dgm:cxn modelId="{26E5FFA4-7E9E-4263-82B2-082F5FD34021}" type="presParOf" srcId="{093FCDC8-9BBB-4965-8ABE-F2E74651999A}" destId="{66B2C134-3F8A-4E15-96DD-225F5BC912BD}" srcOrd="1" destOrd="0" presId="urn:microsoft.com/office/officeart/2005/8/layout/bProcess2"/>
    <dgm:cxn modelId="{8E4BB59D-0744-4487-BE7B-1019748094E7}" type="presParOf" srcId="{083046E9-ECA0-49F9-BFAE-2C669A51BA6B}" destId="{2A044BBB-CB42-4538-93BC-D1CDD14B31EB}" srcOrd="11" destOrd="0" presId="urn:microsoft.com/office/officeart/2005/8/layout/bProcess2"/>
    <dgm:cxn modelId="{6CA10198-E61E-4D68-A688-816338E23A72}" type="presParOf" srcId="{083046E9-ECA0-49F9-BFAE-2C669A51BA6B}" destId="{EB8689BC-5B77-4B3A-93EC-D75E6D157272}" srcOrd="12" destOrd="0" presId="urn:microsoft.com/office/officeart/2005/8/layout/bProcess2"/>
    <dgm:cxn modelId="{60E0241B-CCD2-4531-B0A2-D84E37B1F2DF}" type="presParOf" srcId="{EB8689BC-5B77-4B3A-93EC-D75E6D157272}" destId="{5F5D33F4-33BB-4002-B434-6D1EF4E27085}" srcOrd="0" destOrd="0" presId="urn:microsoft.com/office/officeart/2005/8/layout/bProcess2"/>
    <dgm:cxn modelId="{A8D486F2-9454-4D22-93B8-246C58BC7411}" type="presParOf" srcId="{EB8689BC-5B77-4B3A-93EC-D75E6D157272}" destId="{8D10D423-EFDE-4730-BAC1-5CD39129B529}" srcOrd="1" destOrd="0" presId="urn:microsoft.com/office/officeart/2005/8/layout/bProcess2"/>
    <dgm:cxn modelId="{1D5B0E36-9E1A-4621-A4F6-C923CD3BDAAE}" type="presParOf" srcId="{083046E9-ECA0-49F9-BFAE-2C669A51BA6B}" destId="{1DBF6D79-9819-48E1-A660-EA7FB296646F}" srcOrd="13" destOrd="0" presId="urn:microsoft.com/office/officeart/2005/8/layout/bProcess2"/>
    <dgm:cxn modelId="{F5A0E04C-FC56-4429-A6DC-10356F6E1843}" type="presParOf" srcId="{083046E9-ECA0-49F9-BFAE-2C669A51BA6B}" destId="{B273BA88-7E38-40AC-A619-CEAB866A1D37}" srcOrd="14" destOrd="0" presId="urn:microsoft.com/office/officeart/2005/8/layout/bProcess2"/>
    <dgm:cxn modelId="{BBB16C26-F0CF-4027-A416-E12C9023B2AD}" type="presParOf" srcId="{B273BA88-7E38-40AC-A619-CEAB866A1D37}" destId="{69C6725C-69ED-47C2-8994-09E19A10D52A}" srcOrd="0" destOrd="0" presId="urn:microsoft.com/office/officeart/2005/8/layout/bProcess2"/>
    <dgm:cxn modelId="{0D4C05CE-CC85-49A6-831F-E3E5ADFB455B}" type="presParOf" srcId="{B273BA88-7E38-40AC-A619-CEAB866A1D37}" destId="{9D0D3F6F-538C-4CCB-A819-A36A74A72C2D}" srcOrd="1" destOrd="0" presId="urn:microsoft.com/office/officeart/2005/8/layout/bProcess2"/>
    <dgm:cxn modelId="{686BB229-FB10-486E-9A94-F4EA77CF18F6}" type="presParOf" srcId="{083046E9-ECA0-49F9-BFAE-2C669A51BA6B}" destId="{01805F11-19F1-4A94-9D91-D6FF62655B8B}" srcOrd="15" destOrd="0" presId="urn:microsoft.com/office/officeart/2005/8/layout/bProcess2"/>
    <dgm:cxn modelId="{8D08706E-0E8A-46F5-9531-F2411D895779}" type="presParOf" srcId="{083046E9-ECA0-49F9-BFAE-2C669A51BA6B}" destId="{6D842C83-D443-4F14-9F99-9E57468A9368}" srcOrd="16" destOrd="0" presId="urn:microsoft.com/office/officeart/2005/8/layout/bProcess2"/>
    <dgm:cxn modelId="{FE307362-334F-4B63-9382-5189DDD11AD5}" type="presParOf" srcId="{6D842C83-D443-4F14-9F99-9E57468A9368}" destId="{B209E296-A8E3-4BD2-86C5-8C0B8C5323C7}" srcOrd="0" destOrd="0" presId="urn:microsoft.com/office/officeart/2005/8/layout/bProcess2"/>
    <dgm:cxn modelId="{45B08371-69B1-4108-A794-C7BF7C6A60DF}" type="presParOf" srcId="{6D842C83-D443-4F14-9F99-9E57468A9368}" destId="{B22CA91B-6111-4076-A870-A084559B4F42}" srcOrd="1" destOrd="0" presId="urn:microsoft.com/office/officeart/2005/8/layout/bProcess2"/>
    <dgm:cxn modelId="{A57DA0FC-F5C6-45DB-B594-AF33AC308623}" type="presParOf" srcId="{083046E9-ECA0-49F9-BFAE-2C669A51BA6B}" destId="{966498E3-F063-4471-B083-1C91F31A1DE3}" srcOrd="17" destOrd="0" presId="urn:microsoft.com/office/officeart/2005/8/layout/bProcess2"/>
    <dgm:cxn modelId="{B8C29DE3-9EDC-4609-BDF1-8AC11B86126D}" type="presParOf" srcId="{083046E9-ECA0-49F9-BFAE-2C669A51BA6B}" destId="{7852403E-1F04-4C3F-B543-A81329BF1862}" srcOrd="18" destOrd="0" presId="urn:microsoft.com/office/officeart/2005/8/layout/bProcess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0E8F7A-84F6-48CC-9195-B443B81FBD7E}" type="datetimeFigureOut">
              <a:rPr lang="en-US" smtClean="0"/>
              <a:pPr/>
              <a:t>10/8/2023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9DF973-EA46-42DD-8CA4-07FC1633D5B8}" type="slidenum">
              <a:rPr lang="en-GB" smtClean="0"/>
              <a:pPr/>
              <a:t>‹#›</a:t>
            </a:fld>
            <a:endParaRPr lang="en-GB"/>
          </a:p>
        </p:txBody>
      </p:sp>
    </p:spTree>
    <p:extLst>
      <p:ext uri="{BB962C8B-B14F-4D97-AF65-F5344CB8AC3E}">
        <p14:creationId xmlns:p14="http://schemas.microsoft.com/office/powerpoint/2010/main" val="11669168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99DF973-EA46-42DD-8CA4-07FC1633D5B8}" type="slidenum">
              <a:rPr lang="en-GB" smtClean="0"/>
              <a:pPr/>
              <a:t>2</a:t>
            </a:fld>
            <a:endParaRPr lang="en-GB"/>
          </a:p>
        </p:txBody>
      </p:sp>
    </p:spTree>
    <p:extLst>
      <p:ext uri="{BB962C8B-B14F-4D97-AF65-F5344CB8AC3E}">
        <p14:creationId xmlns:p14="http://schemas.microsoft.com/office/powerpoint/2010/main" val="25841553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A5A844AB-E64D-4636-9C44-4997450300BE}" type="slidenum">
              <a:rPr lang="en-GB" smtClean="0"/>
              <a:pPr>
                <a:defRPr/>
              </a:pPr>
              <a:t>37</a:t>
            </a:fld>
            <a:endParaRPr lang="en-GB"/>
          </a:p>
        </p:txBody>
      </p:sp>
    </p:spTree>
    <p:extLst>
      <p:ext uri="{BB962C8B-B14F-4D97-AF65-F5344CB8AC3E}">
        <p14:creationId xmlns:p14="http://schemas.microsoft.com/office/powerpoint/2010/main" val="27951591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9DF973-EA46-42DD-8CA4-07FC1633D5B8}" type="slidenum">
              <a:rPr lang="en-GB" smtClean="0"/>
              <a:pPr/>
              <a:t>39</a:t>
            </a:fld>
            <a:endParaRPr lang="en-GB"/>
          </a:p>
        </p:txBody>
      </p:sp>
    </p:spTree>
    <p:extLst>
      <p:ext uri="{BB962C8B-B14F-4D97-AF65-F5344CB8AC3E}">
        <p14:creationId xmlns:p14="http://schemas.microsoft.com/office/powerpoint/2010/main" val="81936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9DF973-EA46-42DD-8CA4-07FC1633D5B8}" type="slidenum">
              <a:rPr lang="en-GB" smtClean="0"/>
              <a:pPr/>
              <a:t>41</a:t>
            </a:fld>
            <a:endParaRPr lang="en-GB"/>
          </a:p>
        </p:txBody>
      </p:sp>
    </p:spTree>
    <p:extLst>
      <p:ext uri="{BB962C8B-B14F-4D97-AF65-F5344CB8AC3E}">
        <p14:creationId xmlns:p14="http://schemas.microsoft.com/office/powerpoint/2010/main" val="3502649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99DF973-EA46-42DD-8CA4-07FC1633D5B8}" type="slidenum">
              <a:rPr lang="en-GB" smtClean="0"/>
              <a:pPr/>
              <a:t>44</a:t>
            </a:fld>
            <a:endParaRPr lang="en-GB"/>
          </a:p>
        </p:txBody>
      </p:sp>
    </p:spTree>
    <p:extLst>
      <p:ext uri="{BB962C8B-B14F-4D97-AF65-F5344CB8AC3E}">
        <p14:creationId xmlns:p14="http://schemas.microsoft.com/office/powerpoint/2010/main" val="41560666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99DF973-EA46-42DD-8CA4-07FC1633D5B8}" type="slidenum">
              <a:rPr lang="en-GB" smtClean="0"/>
              <a:pPr/>
              <a:t>45</a:t>
            </a:fld>
            <a:endParaRPr lang="en-GB"/>
          </a:p>
        </p:txBody>
      </p:sp>
    </p:spTree>
    <p:extLst>
      <p:ext uri="{BB962C8B-B14F-4D97-AF65-F5344CB8AC3E}">
        <p14:creationId xmlns:p14="http://schemas.microsoft.com/office/powerpoint/2010/main" val="40132382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99DF973-EA46-42DD-8CA4-07FC1633D5B8}" type="slidenum">
              <a:rPr lang="en-GB" smtClean="0"/>
              <a:pPr/>
              <a:t>46</a:t>
            </a:fld>
            <a:endParaRPr lang="en-GB"/>
          </a:p>
        </p:txBody>
      </p:sp>
    </p:spTree>
    <p:extLst>
      <p:ext uri="{BB962C8B-B14F-4D97-AF65-F5344CB8AC3E}">
        <p14:creationId xmlns:p14="http://schemas.microsoft.com/office/powerpoint/2010/main" val="34636833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99DF973-EA46-42DD-8CA4-07FC1633D5B8}" type="slidenum">
              <a:rPr lang="en-GB" smtClean="0"/>
              <a:pPr/>
              <a:t>47</a:t>
            </a:fld>
            <a:endParaRPr lang="en-GB"/>
          </a:p>
        </p:txBody>
      </p:sp>
    </p:spTree>
    <p:extLst>
      <p:ext uri="{BB962C8B-B14F-4D97-AF65-F5344CB8AC3E}">
        <p14:creationId xmlns:p14="http://schemas.microsoft.com/office/powerpoint/2010/main" val="41745428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A5A844AB-E64D-4636-9C44-4997450300BE}" type="slidenum">
              <a:rPr lang="en-GB" smtClean="0"/>
              <a:pPr>
                <a:defRPr/>
              </a:pPr>
              <a:t>52</a:t>
            </a:fld>
            <a:endParaRPr lang="en-GB"/>
          </a:p>
        </p:txBody>
      </p:sp>
    </p:spTree>
    <p:extLst>
      <p:ext uri="{BB962C8B-B14F-4D97-AF65-F5344CB8AC3E}">
        <p14:creationId xmlns:p14="http://schemas.microsoft.com/office/powerpoint/2010/main" val="33126087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99DF973-EA46-42DD-8CA4-07FC1633D5B8}" type="slidenum">
              <a:rPr lang="en-GB" smtClean="0"/>
              <a:pPr/>
              <a:t>53</a:t>
            </a:fld>
            <a:endParaRPr lang="en-GB"/>
          </a:p>
        </p:txBody>
      </p:sp>
    </p:spTree>
    <p:extLst>
      <p:ext uri="{BB962C8B-B14F-4D97-AF65-F5344CB8AC3E}">
        <p14:creationId xmlns:p14="http://schemas.microsoft.com/office/powerpoint/2010/main" val="41105320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A6652B-4328-4314-8393-DA3C22FD5E53}" type="slidenum">
              <a:rPr lang="en-US"/>
              <a:pPr/>
              <a:t>54</a:t>
            </a:fld>
            <a:endParaRPr lang="en-US"/>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xfrm>
            <a:off x="914400" y="4342669"/>
            <a:ext cx="5029200" cy="2353499"/>
          </a:xfrm>
        </p:spPr>
        <p:txBody>
          <a:bodyPr/>
          <a:lstStyle/>
          <a:p>
            <a:pPr algn="ctr"/>
            <a:r>
              <a:rPr lang="en-US" sz="1400" b="1"/>
              <a:t>Talking Points and Notes to Presenters</a:t>
            </a:r>
          </a:p>
          <a:p>
            <a:r>
              <a:rPr lang="en-US"/>
              <a:t>As explained earlier in this presentation, professionals have role responsibilities that go beyond their responsibilities as individual citizens. Sometimes those role responsibilities, e.g., putting the patient’s welfare first, conflict with the physician’s responsibility in another of his or her roles, e.g., his or her interests as a parent. </a:t>
            </a:r>
          </a:p>
          <a:p>
            <a:endParaRPr lang="en-US"/>
          </a:p>
          <a:p>
            <a:r>
              <a:rPr lang="en-US"/>
              <a:t>It is important for students to learn that the values with which they came to medical school may serve them well as citizens but may not suffice to guide them in making the decisions that professionalism demands. This is what educating for professionalism is about. </a:t>
            </a:r>
          </a:p>
        </p:txBody>
      </p:sp>
    </p:spTree>
    <p:extLst>
      <p:ext uri="{BB962C8B-B14F-4D97-AF65-F5344CB8AC3E}">
        <p14:creationId xmlns:p14="http://schemas.microsoft.com/office/powerpoint/2010/main" val="32767272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xfrm>
            <a:off x="992188" y="768350"/>
            <a:ext cx="5114925" cy="3836988"/>
          </a:xfrm>
          <a:ln/>
        </p:spPr>
      </p:sp>
      <p:sp>
        <p:nvSpPr>
          <p:cNvPr id="1269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a-IR" altLang="en-US" dirty="0" smtClean="0">
                <a:latin typeface="Arial" panose="020B0604020202020204" pitchFamily="34" charset="0"/>
              </a:rPr>
              <a:t>هر کسی محقق کیفی نمیشود مگر آنکه بر مفاهیم پایه در مورد انسان، تعاملات اجتماعی او و روانشناختی او به مهارت نسبی برسد.</a:t>
            </a:r>
            <a:endParaRPr lang="en-US" altLang="en-US" dirty="0" smtClean="0">
              <a:latin typeface="Arial" panose="020B0604020202020204" pitchFamily="34" charset="0"/>
            </a:endParaRPr>
          </a:p>
        </p:txBody>
      </p:sp>
      <p:sp>
        <p:nvSpPr>
          <p:cNvPr id="1269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a:solidFill>
                  <a:schemeClr val="tx1"/>
                </a:solidFill>
                <a:latin typeface="Arial" panose="020B0604020202020204" pitchFamily="34" charset="0"/>
              </a:defRPr>
            </a:lvl1pPr>
            <a:lvl2pPr marL="742950" indent="-285750" defTabSz="990600">
              <a:defRPr>
                <a:solidFill>
                  <a:schemeClr val="tx1"/>
                </a:solidFill>
                <a:latin typeface="Arial" panose="020B0604020202020204" pitchFamily="34" charset="0"/>
              </a:defRPr>
            </a:lvl2pPr>
            <a:lvl3pPr marL="1143000" indent="-228600" defTabSz="990600">
              <a:defRPr>
                <a:solidFill>
                  <a:schemeClr val="tx1"/>
                </a:solidFill>
                <a:latin typeface="Arial" panose="020B0604020202020204" pitchFamily="34" charset="0"/>
              </a:defRPr>
            </a:lvl3pPr>
            <a:lvl4pPr marL="1600200" indent="-228600" defTabSz="990600">
              <a:defRPr>
                <a:solidFill>
                  <a:schemeClr val="tx1"/>
                </a:solidFill>
                <a:latin typeface="Arial" panose="020B0604020202020204" pitchFamily="34" charset="0"/>
              </a:defRPr>
            </a:lvl4pPr>
            <a:lvl5pPr marL="2057400" indent="-228600" defTabSz="990600">
              <a:defRPr>
                <a:solidFill>
                  <a:schemeClr val="tx1"/>
                </a:solidFill>
                <a:latin typeface="Arial" panose="020B0604020202020204" pitchFamily="34" charset="0"/>
              </a:defRPr>
            </a:lvl5pPr>
            <a:lvl6pPr marL="2514600" indent="-228600" defTabSz="990600" eaLnBrk="0" fontAlgn="base" hangingPunct="0">
              <a:spcBef>
                <a:spcPct val="0"/>
              </a:spcBef>
              <a:spcAft>
                <a:spcPct val="0"/>
              </a:spcAft>
              <a:defRPr>
                <a:solidFill>
                  <a:schemeClr val="tx1"/>
                </a:solidFill>
                <a:latin typeface="Arial" panose="020B0604020202020204" pitchFamily="34" charset="0"/>
              </a:defRPr>
            </a:lvl6pPr>
            <a:lvl7pPr marL="2971800" indent="-228600" defTabSz="990600" eaLnBrk="0" fontAlgn="base" hangingPunct="0">
              <a:spcBef>
                <a:spcPct val="0"/>
              </a:spcBef>
              <a:spcAft>
                <a:spcPct val="0"/>
              </a:spcAft>
              <a:defRPr>
                <a:solidFill>
                  <a:schemeClr val="tx1"/>
                </a:solidFill>
                <a:latin typeface="Arial" panose="020B0604020202020204" pitchFamily="34" charset="0"/>
              </a:defRPr>
            </a:lvl7pPr>
            <a:lvl8pPr marL="3429000" indent="-228600" defTabSz="990600" eaLnBrk="0" fontAlgn="base" hangingPunct="0">
              <a:spcBef>
                <a:spcPct val="0"/>
              </a:spcBef>
              <a:spcAft>
                <a:spcPct val="0"/>
              </a:spcAft>
              <a:defRPr>
                <a:solidFill>
                  <a:schemeClr val="tx1"/>
                </a:solidFill>
                <a:latin typeface="Arial" panose="020B0604020202020204" pitchFamily="34" charset="0"/>
              </a:defRPr>
            </a:lvl8pPr>
            <a:lvl9pPr marL="3886200" indent="-228600" defTabSz="990600" eaLnBrk="0" fontAlgn="base" hangingPunct="0">
              <a:spcBef>
                <a:spcPct val="0"/>
              </a:spcBef>
              <a:spcAft>
                <a:spcPct val="0"/>
              </a:spcAft>
              <a:defRPr>
                <a:solidFill>
                  <a:schemeClr val="tx1"/>
                </a:solidFill>
                <a:latin typeface="Arial" panose="020B0604020202020204" pitchFamily="34" charset="0"/>
              </a:defRPr>
            </a:lvl9pPr>
          </a:lstStyle>
          <a:p>
            <a:fld id="{26AD534A-FB7B-406D-9F32-EEC7EE16297C}" type="slidenum">
              <a:rPr lang="en-GB" altLang="en-US"/>
              <a:pPr/>
              <a:t>5</a:t>
            </a:fld>
            <a:endParaRPr lang="en-GB" altLang="en-US"/>
          </a:p>
        </p:txBody>
      </p:sp>
    </p:spTree>
    <p:extLst>
      <p:ext uri="{BB962C8B-B14F-4D97-AF65-F5344CB8AC3E}">
        <p14:creationId xmlns:p14="http://schemas.microsoft.com/office/powerpoint/2010/main" val="32329502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97D104-62A9-42E5-9F17-6641F1BEB32B}" type="slidenum">
              <a:rPr lang="en-US"/>
              <a:pPr/>
              <a:t>56</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xfrm>
            <a:off x="914400" y="4342668"/>
            <a:ext cx="5029200" cy="281379"/>
          </a:xfrm>
        </p:spPr>
        <p:txBody>
          <a:bodyPr/>
          <a:lstStyle/>
          <a:p>
            <a:endParaRPr lang="en-US"/>
          </a:p>
        </p:txBody>
      </p:sp>
    </p:spTree>
    <p:extLst>
      <p:ext uri="{BB962C8B-B14F-4D97-AF65-F5344CB8AC3E}">
        <p14:creationId xmlns:p14="http://schemas.microsoft.com/office/powerpoint/2010/main" val="6878418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p:spPr>
      </p:sp>
      <p:sp>
        <p:nvSpPr>
          <p:cNvPr id="1044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85450455-606C-4E47-9762-72A6866403DF}" type="slidenum">
              <a:rPr lang="en-GB" smtClean="0"/>
              <a:pPr>
                <a:defRPr/>
              </a:pPr>
              <a:t>57</a:t>
            </a:fld>
            <a:endParaRPr lang="en-GB"/>
          </a:p>
        </p:txBody>
      </p:sp>
    </p:spTree>
    <p:extLst>
      <p:ext uri="{BB962C8B-B14F-4D97-AF65-F5344CB8AC3E}">
        <p14:creationId xmlns:p14="http://schemas.microsoft.com/office/powerpoint/2010/main" val="14396254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604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6C75DE3-C7A3-41E7-921A-150F353048E5}" type="slidenum">
              <a:rPr lang="en-GB" smtClean="0"/>
              <a:pPr fontAlgn="base">
                <a:spcBef>
                  <a:spcPct val="0"/>
                </a:spcBef>
                <a:spcAft>
                  <a:spcPct val="0"/>
                </a:spcAft>
                <a:defRPr/>
              </a:pPr>
              <a:t>60</a:t>
            </a:fld>
            <a:endParaRPr lang="en-GB" smtClean="0"/>
          </a:p>
        </p:txBody>
      </p:sp>
    </p:spTree>
    <p:extLst>
      <p:ext uri="{BB962C8B-B14F-4D97-AF65-F5344CB8AC3E}">
        <p14:creationId xmlns:p14="http://schemas.microsoft.com/office/powerpoint/2010/main" val="30636615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614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491CF97-DD7B-454F-9472-BB935F59F5C7}" type="slidenum">
              <a:rPr lang="en-GB" smtClean="0"/>
              <a:pPr fontAlgn="base">
                <a:spcBef>
                  <a:spcPct val="0"/>
                </a:spcBef>
                <a:spcAft>
                  <a:spcPct val="0"/>
                </a:spcAft>
                <a:defRPr/>
              </a:pPr>
              <a:t>61</a:t>
            </a:fld>
            <a:endParaRPr lang="en-GB" smtClean="0"/>
          </a:p>
        </p:txBody>
      </p:sp>
    </p:spTree>
    <p:extLst>
      <p:ext uri="{BB962C8B-B14F-4D97-AF65-F5344CB8AC3E}">
        <p14:creationId xmlns:p14="http://schemas.microsoft.com/office/powerpoint/2010/main" val="11713764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624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0E5460C-F92E-44F2-8784-864FF117536A}" type="slidenum">
              <a:rPr lang="en-GB" smtClean="0"/>
              <a:pPr fontAlgn="base">
                <a:spcBef>
                  <a:spcPct val="0"/>
                </a:spcBef>
                <a:spcAft>
                  <a:spcPct val="0"/>
                </a:spcAft>
                <a:defRPr/>
              </a:pPr>
              <a:t>62</a:t>
            </a:fld>
            <a:endParaRPr lang="en-GB" smtClean="0"/>
          </a:p>
        </p:txBody>
      </p:sp>
    </p:spTree>
    <p:extLst>
      <p:ext uri="{BB962C8B-B14F-4D97-AF65-F5344CB8AC3E}">
        <p14:creationId xmlns:p14="http://schemas.microsoft.com/office/powerpoint/2010/main" val="8460803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634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0DE1A14-28E2-4C93-BE89-760469A841A0}" type="slidenum">
              <a:rPr lang="en-GB" smtClean="0"/>
              <a:pPr fontAlgn="base">
                <a:spcBef>
                  <a:spcPct val="0"/>
                </a:spcBef>
                <a:spcAft>
                  <a:spcPct val="0"/>
                </a:spcAft>
                <a:defRPr/>
              </a:pPr>
              <a:t>63</a:t>
            </a:fld>
            <a:endParaRPr lang="en-GB" smtClean="0"/>
          </a:p>
        </p:txBody>
      </p:sp>
    </p:spTree>
    <p:extLst>
      <p:ext uri="{BB962C8B-B14F-4D97-AF65-F5344CB8AC3E}">
        <p14:creationId xmlns:p14="http://schemas.microsoft.com/office/powerpoint/2010/main" val="27558092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675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F3FB363-CFD9-42B4-841C-913298B16328}" type="slidenum">
              <a:rPr lang="en-GB" smtClean="0"/>
              <a:pPr fontAlgn="base">
                <a:spcBef>
                  <a:spcPct val="0"/>
                </a:spcBef>
                <a:spcAft>
                  <a:spcPct val="0"/>
                </a:spcAft>
                <a:defRPr/>
              </a:pPr>
              <a:t>64</a:t>
            </a:fld>
            <a:endParaRPr lang="en-GB" smtClean="0"/>
          </a:p>
        </p:txBody>
      </p:sp>
    </p:spTree>
    <p:extLst>
      <p:ext uri="{BB962C8B-B14F-4D97-AF65-F5344CB8AC3E}">
        <p14:creationId xmlns:p14="http://schemas.microsoft.com/office/powerpoint/2010/main" val="22330977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686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8A709CB-FE3A-4F9B-8F78-E8B4B115596D}" type="slidenum">
              <a:rPr lang="en-GB" smtClean="0"/>
              <a:pPr fontAlgn="base">
                <a:spcBef>
                  <a:spcPct val="0"/>
                </a:spcBef>
                <a:spcAft>
                  <a:spcPct val="0"/>
                </a:spcAft>
                <a:defRPr/>
              </a:pPr>
              <a:t>65</a:t>
            </a:fld>
            <a:endParaRPr lang="en-GB" smtClean="0"/>
          </a:p>
        </p:txBody>
      </p:sp>
    </p:spTree>
    <p:extLst>
      <p:ext uri="{BB962C8B-B14F-4D97-AF65-F5344CB8AC3E}">
        <p14:creationId xmlns:p14="http://schemas.microsoft.com/office/powerpoint/2010/main" val="66285698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696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E11C24C-9DF3-49EC-9F37-5BA42A8F6DD2}" type="slidenum">
              <a:rPr lang="en-GB" smtClean="0"/>
              <a:pPr fontAlgn="base">
                <a:spcBef>
                  <a:spcPct val="0"/>
                </a:spcBef>
                <a:spcAft>
                  <a:spcPct val="0"/>
                </a:spcAft>
                <a:defRPr/>
              </a:pPr>
              <a:t>66</a:t>
            </a:fld>
            <a:endParaRPr lang="en-GB" smtClean="0"/>
          </a:p>
        </p:txBody>
      </p:sp>
    </p:spTree>
    <p:extLst>
      <p:ext uri="{BB962C8B-B14F-4D97-AF65-F5344CB8AC3E}">
        <p14:creationId xmlns:p14="http://schemas.microsoft.com/office/powerpoint/2010/main" val="33240233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706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7B96EB1-FF26-4E9D-BA4F-6E8EAEDF58D4}" type="slidenum">
              <a:rPr lang="en-GB" smtClean="0"/>
              <a:pPr fontAlgn="base">
                <a:spcBef>
                  <a:spcPct val="0"/>
                </a:spcBef>
                <a:spcAft>
                  <a:spcPct val="0"/>
                </a:spcAft>
                <a:defRPr/>
              </a:pPr>
              <a:t>67</a:t>
            </a:fld>
            <a:endParaRPr lang="en-GB" smtClean="0"/>
          </a:p>
        </p:txBody>
      </p:sp>
    </p:spTree>
    <p:extLst>
      <p:ext uri="{BB962C8B-B14F-4D97-AF65-F5344CB8AC3E}">
        <p14:creationId xmlns:p14="http://schemas.microsoft.com/office/powerpoint/2010/main" val="723415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095E9DA-FEC1-4C3E-B5B2-715E1716BCEC}" type="slidenum">
              <a:rPr lang="en-GB" smtClean="0"/>
              <a:pPr/>
              <a:t>18</a:t>
            </a:fld>
            <a:endParaRPr lang="en-GB"/>
          </a:p>
        </p:txBody>
      </p:sp>
    </p:spTree>
    <p:extLst>
      <p:ext uri="{BB962C8B-B14F-4D97-AF65-F5344CB8AC3E}">
        <p14:creationId xmlns:p14="http://schemas.microsoft.com/office/powerpoint/2010/main" val="1279837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44E5CB-E5FB-41F3-8F80-FD3F0BD41159}" type="slidenum">
              <a:rPr lang="en-US"/>
              <a:pPr/>
              <a:t>70</a:t>
            </a:fld>
            <a:endParaRPr lang="en-US"/>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a:xfrm>
            <a:off x="914400" y="4342668"/>
            <a:ext cx="5029200" cy="281379"/>
          </a:xfrm>
        </p:spPr>
        <p:txBody>
          <a:bodyPr/>
          <a:lstStyle/>
          <a:p>
            <a:endParaRPr lang="en-US"/>
          </a:p>
        </p:txBody>
      </p:sp>
    </p:spTree>
    <p:extLst>
      <p:ext uri="{BB962C8B-B14F-4D97-AF65-F5344CB8AC3E}">
        <p14:creationId xmlns:p14="http://schemas.microsoft.com/office/powerpoint/2010/main" val="56701863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5DA25B05-B3BE-49B3-8719-944AA9ABAF79}" type="slidenum">
              <a:rPr lang="en-GB" smtClean="0"/>
              <a:pPr/>
              <a:t>81</a:t>
            </a:fld>
            <a:endParaRPr lang="en-GB"/>
          </a:p>
        </p:txBody>
      </p:sp>
    </p:spTree>
    <p:extLst>
      <p:ext uri="{BB962C8B-B14F-4D97-AF65-F5344CB8AC3E}">
        <p14:creationId xmlns:p14="http://schemas.microsoft.com/office/powerpoint/2010/main" val="9192348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Header Placeholder 3"/>
          <p:cNvSpPr>
            <a:spLocks noGrp="1"/>
          </p:cNvSpPr>
          <p:nvPr>
            <p:ph type="hdr" sz="quarter" idx="10"/>
          </p:nvPr>
        </p:nvSpPr>
        <p:spPr/>
        <p:txBody>
          <a:bodyPr/>
          <a:lstStyle/>
          <a:p>
            <a:r>
              <a:rPr lang="en-US" smtClean="0"/>
              <a:t>TOPIC 1- INTRODUCTION TO BIOETHICS, 11 JAN 2001</a:t>
            </a:r>
            <a:endParaRPr lang="en-US"/>
          </a:p>
        </p:txBody>
      </p:sp>
      <p:sp>
        <p:nvSpPr>
          <p:cNvPr id="5" name="Slide Number Placeholder 4"/>
          <p:cNvSpPr>
            <a:spLocks noGrp="1"/>
          </p:cNvSpPr>
          <p:nvPr>
            <p:ph type="sldNum" sz="quarter" idx="11"/>
          </p:nvPr>
        </p:nvSpPr>
        <p:spPr/>
        <p:txBody>
          <a:bodyPr/>
          <a:lstStyle/>
          <a:p>
            <a:fld id="{86952050-F43C-417E-9460-2BCC4716BEBA}" type="slidenum">
              <a:rPr lang="en-US" smtClean="0"/>
              <a:pPr/>
              <a:t>91</a:t>
            </a:fld>
            <a:endParaRPr lang="en-US"/>
          </a:p>
        </p:txBody>
      </p:sp>
    </p:spTree>
    <p:extLst>
      <p:ext uri="{BB962C8B-B14F-4D97-AF65-F5344CB8AC3E}">
        <p14:creationId xmlns:p14="http://schemas.microsoft.com/office/powerpoint/2010/main" val="199858527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5DA25B05-B3BE-49B3-8719-944AA9ABAF79}" type="slidenum">
              <a:rPr lang="en-GB" smtClean="0"/>
              <a:pPr/>
              <a:t>95</a:t>
            </a:fld>
            <a:endParaRPr lang="en-GB"/>
          </a:p>
        </p:txBody>
      </p:sp>
    </p:spTree>
    <p:extLst>
      <p:ext uri="{BB962C8B-B14F-4D97-AF65-F5344CB8AC3E}">
        <p14:creationId xmlns:p14="http://schemas.microsoft.com/office/powerpoint/2010/main" val="68235060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5DA25B05-B3BE-49B3-8719-944AA9ABAF79}" type="slidenum">
              <a:rPr lang="en-GB" smtClean="0"/>
              <a:pPr/>
              <a:t>96</a:t>
            </a:fld>
            <a:endParaRPr lang="en-GB"/>
          </a:p>
        </p:txBody>
      </p:sp>
    </p:spTree>
    <p:extLst>
      <p:ext uri="{BB962C8B-B14F-4D97-AF65-F5344CB8AC3E}">
        <p14:creationId xmlns:p14="http://schemas.microsoft.com/office/powerpoint/2010/main" val="290295387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5DA25B05-B3BE-49B3-8719-944AA9ABAF79}" type="slidenum">
              <a:rPr lang="en-GB" smtClean="0"/>
              <a:pPr/>
              <a:t>97</a:t>
            </a:fld>
            <a:endParaRPr lang="en-GB"/>
          </a:p>
        </p:txBody>
      </p:sp>
    </p:spTree>
    <p:extLst>
      <p:ext uri="{BB962C8B-B14F-4D97-AF65-F5344CB8AC3E}">
        <p14:creationId xmlns:p14="http://schemas.microsoft.com/office/powerpoint/2010/main" val="20707144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F05C9373-1F6D-4B7C-A377-5395A71B4845}" type="slidenum">
              <a:rPr lang="en-US" smtClean="0"/>
              <a:pPr/>
              <a:t>98</a:t>
            </a:fld>
            <a:endParaRPr 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75191521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F05C9373-1F6D-4B7C-A377-5395A71B4845}" type="slidenum">
              <a:rPr lang="en-US" smtClean="0"/>
              <a:pPr/>
              <a:t>99</a:t>
            </a:fld>
            <a:endParaRPr 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92897395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99DF973-EA46-42DD-8CA4-07FC1633D5B8}" type="slidenum">
              <a:rPr lang="en-GB" smtClean="0"/>
              <a:pPr/>
              <a:t>101</a:t>
            </a:fld>
            <a:endParaRPr lang="en-GB"/>
          </a:p>
        </p:txBody>
      </p:sp>
    </p:spTree>
    <p:extLst>
      <p:ext uri="{BB962C8B-B14F-4D97-AF65-F5344CB8AC3E}">
        <p14:creationId xmlns:p14="http://schemas.microsoft.com/office/powerpoint/2010/main" val="163486872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9DF973-EA46-42DD-8CA4-07FC1633D5B8}" type="slidenum">
              <a:rPr lang="en-GB" smtClean="0"/>
              <a:pPr/>
              <a:t>102</a:t>
            </a:fld>
            <a:endParaRPr lang="en-GB"/>
          </a:p>
        </p:txBody>
      </p:sp>
    </p:spTree>
    <p:extLst>
      <p:ext uri="{BB962C8B-B14F-4D97-AF65-F5344CB8AC3E}">
        <p14:creationId xmlns:p14="http://schemas.microsoft.com/office/powerpoint/2010/main" val="4681618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99DF973-EA46-42DD-8CA4-07FC1633D5B8}" type="slidenum">
              <a:rPr lang="en-GB" smtClean="0"/>
              <a:pPr/>
              <a:t>19</a:t>
            </a:fld>
            <a:endParaRPr lang="en-GB"/>
          </a:p>
        </p:txBody>
      </p:sp>
    </p:spTree>
    <p:extLst>
      <p:ext uri="{BB962C8B-B14F-4D97-AF65-F5344CB8AC3E}">
        <p14:creationId xmlns:p14="http://schemas.microsoft.com/office/powerpoint/2010/main" val="245503232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99DF973-EA46-42DD-8CA4-07FC1633D5B8}" type="slidenum">
              <a:rPr lang="en-GB" smtClean="0"/>
              <a:pPr/>
              <a:t>104</a:t>
            </a:fld>
            <a:endParaRPr lang="en-GB"/>
          </a:p>
        </p:txBody>
      </p:sp>
    </p:spTree>
    <p:extLst>
      <p:ext uri="{BB962C8B-B14F-4D97-AF65-F5344CB8AC3E}">
        <p14:creationId xmlns:p14="http://schemas.microsoft.com/office/powerpoint/2010/main" val="7754294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99DF973-EA46-42DD-8CA4-07FC1633D5B8}" type="slidenum">
              <a:rPr lang="en-GB" smtClean="0"/>
              <a:pPr/>
              <a:t>20</a:t>
            </a:fld>
            <a:endParaRPr lang="en-GB"/>
          </a:p>
        </p:txBody>
      </p:sp>
    </p:spTree>
    <p:extLst>
      <p:ext uri="{BB962C8B-B14F-4D97-AF65-F5344CB8AC3E}">
        <p14:creationId xmlns:p14="http://schemas.microsoft.com/office/powerpoint/2010/main" val="4008294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5A259E-C3D6-45FE-A763-0E639A56BD9B}" type="slidenum">
              <a:rPr lang="en-US"/>
              <a:pPr/>
              <a:t>21</a:t>
            </a:fld>
            <a:endParaRPr lang="en-US"/>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a:xfrm>
            <a:off x="914400" y="4342669"/>
            <a:ext cx="5029200" cy="1735441"/>
          </a:xfrm>
        </p:spPr>
        <p:txBody>
          <a:bodyPr/>
          <a:lstStyle/>
          <a:p>
            <a:pPr algn="ctr"/>
            <a:r>
              <a:rPr lang="en-US" sz="1400" b="1" dirty="0"/>
              <a:t>Talking Points and Notes for Presenter</a:t>
            </a:r>
          </a:p>
          <a:p>
            <a:r>
              <a:rPr lang="en-US" dirty="0"/>
              <a:t>The </a:t>
            </a:r>
            <a:r>
              <a:rPr lang="en-US" i="1" dirty="0"/>
              <a:t>Charter on Medical Professionalism</a:t>
            </a:r>
            <a:r>
              <a:rPr lang="en-US" dirty="0"/>
              <a:t> is the product of the American Board of Internal Medicine (ABIM), the American College of Physicians and American Society of Internal Medicine (ACP-ASIM), and the European Federation of Internal Medicine (EFIM). The charter has been ratified by hundreds of </a:t>
            </a:r>
            <a:r>
              <a:rPr lang="en-US" dirty="0" err="1"/>
              <a:t>physiican</a:t>
            </a:r>
            <a:r>
              <a:rPr lang="en-US" dirty="0"/>
              <a:t> organizations around the world</a:t>
            </a:r>
            <a:r>
              <a:rPr lang="en-US" dirty="0" smtClean="0"/>
              <a:t>.</a:t>
            </a:r>
            <a:endParaRPr lang="en-US" dirty="0"/>
          </a:p>
        </p:txBody>
      </p:sp>
    </p:spTree>
    <p:extLst>
      <p:ext uri="{BB962C8B-B14F-4D97-AF65-F5344CB8AC3E}">
        <p14:creationId xmlns:p14="http://schemas.microsoft.com/office/powerpoint/2010/main" val="2002370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99DF973-EA46-42DD-8CA4-07FC1633D5B8}" type="slidenum">
              <a:rPr lang="en-GB" smtClean="0"/>
              <a:pPr/>
              <a:t>22</a:t>
            </a:fld>
            <a:endParaRPr lang="en-GB"/>
          </a:p>
        </p:txBody>
      </p:sp>
    </p:spTree>
    <p:extLst>
      <p:ext uri="{BB962C8B-B14F-4D97-AF65-F5344CB8AC3E}">
        <p14:creationId xmlns:p14="http://schemas.microsoft.com/office/powerpoint/2010/main" val="26605604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99DF973-EA46-42DD-8CA4-07FC1633D5B8}" type="slidenum">
              <a:rPr lang="en-GB" smtClean="0"/>
              <a:pPr/>
              <a:t>23</a:t>
            </a:fld>
            <a:endParaRPr lang="en-GB"/>
          </a:p>
        </p:txBody>
      </p:sp>
    </p:spTree>
    <p:extLst>
      <p:ext uri="{BB962C8B-B14F-4D97-AF65-F5344CB8AC3E}">
        <p14:creationId xmlns:p14="http://schemas.microsoft.com/office/powerpoint/2010/main" val="2428896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99DF973-EA46-42DD-8CA4-07FC1633D5B8}" type="slidenum">
              <a:rPr lang="en-GB" smtClean="0"/>
              <a:pPr/>
              <a:t>26</a:t>
            </a:fld>
            <a:endParaRPr lang="en-GB"/>
          </a:p>
        </p:txBody>
      </p:sp>
    </p:spTree>
    <p:extLst>
      <p:ext uri="{BB962C8B-B14F-4D97-AF65-F5344CB8AC3E}">
        <p14:creationId xmlns:p14="http://schemas.microsoft.com/office/powerpoint/2010/main" val="3598124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0934284-38FF-433B-80DD-EFF5D68B6EE5}" type="datetimeFigureOut">
              <a:rPr lang="en-US" smtClean="0"/>
              <a:pPr/>
              <a:t>10/8/2023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7D48F0-1950-45B6-B47D-1DE43D4B9065}" type="slidenum">
              <a:rPr lang="en-GB" smtClean="0"/>
              <a:pPr/>
              <a:t>‹#›</a:t>
            </a:fld>
            <a:endParaRPr lang="en-GB"/>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1438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934284-38FF-433B-80DD-EFF5D68B6EE5}" type="datetimeFigureOut">
              <a:rPr lang="en-US" smtClean="0"/>
              <a:pPr/>
              <a:t>10/8/2023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7D48F0-1950-45B6-B47D-1DE43D4B9065}" type="slidenum">
              <a:rPr lang="en-GB" smtClean="0"/>
              <a:pPr/>
              <a:t>‹#›</a:t>
            </a:fld>
            <a:endParaRPr lang="en-GB"/>
          </a:p>
        </p:txBody>
      </p:sp>
    </p:spTree>
    <p:extLst>
      <p:ext uri="{BB962C8B-B14F-4D97-AF65-F5344CB8AC3E}">
        <p14:creationId xmlns:p14="http://schemas.microsoft.com/office/powerpoint/2010/main" val="3646102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934284-38FF-433B-80DD-EFF5D68B6EE5}" type="datetimeFigureOut">
              <a:rPr lang="en-US" smtClean="0"/>
              <a:pPr/>
              <a:t>10/8/2023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7D48F0-1950-45B6-B47D-1DE43D4B9065}" type="slidenum">
              <a:rPr lang="en-GB" smtClean="0"/>
              <a:pPr/>
              <a:t>‹#›</a:t>
            </a:fld>
            <a:endParaRPr lang="en-GB"/>
          </a:p>
        </p:txBody>
      </p:sp>
    </p:spTree>
    <p:extLst>
      <p:ext uri="{BB962C8B-B14F-4D97-AF65-F5344CB8AC3E}">
        <p14:creationId xmlns:p14="http://schemas.microsoft.com/office/powerpoint/2010/main" val="2786263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934284-38FF-433B-80DD-EFF5D68B6EE5}" type="datetimeFigureOut">
              <a:rPr lang="en-US" smtClean="0"/>
              <a:pPr/>
              <a:t>10/8/2023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7D48F0-1950-45B6-B47D-1DE43D4B9065}" type="slidenum">
              <a:rPr lang="en-GB" smtClean="0"/>
              <a:pPr/>
              <a:t>‹#›</a:t>
            </a:fld>
            <a:endParaRPr lang="en-GB"/>
          </a:p>
        </p:txBody>
      </p:sp>
    </p:spTree>
    <p:extLst>
      <p:ext uri="{BB962C8B-B14F-4D97-AF65-F5344CB8AC3E}">
        <p14:creationId xmlns:p14="http://schemas.microsoft.com/office/powerpoint/2010/main" val="2670429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0934284-38FF-433B-80DD-EFF5D68B6EE5}" type="datetimeFigureOut">
              <a:rPr lang="en-US" smtClean="0"/>
              <a:pPr/>
              <a:t>10/8/2023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7D48F0-1950-45B6-B47D-1DE43D4B9065}" type="slidenum">
              <a:rPr lang="en-GB" smtClean="0"/>
              <a:pPr/>
              <a:t>‹#›</a:t>
            </a:fld>
            <a:endParaRPr lang="en-GB"/>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3842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0934284-38FF-433B-80DD-EFF5D68B6EE5}" type="datetimeFigureOut">
              <a:rPr lang="en-US" smtClean="0"/>
              <a:pPr/>
              <a:t>10/8/2023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7D48F0-1950-45B6-B47D-1DE43D4B9065}" type="slidenum">
              <a:rPr lang="en-GB" smtClean="0"/>
              <a:pPr/>
              <a:t>‹#›</a:t>
            </a:fld>
            <a:endParaRPr lang="en-GB"/>
          </a:p>
        </p:txBody>
      </p:sp>
    </p:spTree>
    <p:extLst>
      <p:ext uri="{BB962C8B-B14F-4D97-AF65-F5344CB8AC3E}">
        <p14:creationId xmlns:p14="http://schemas.microsoft.com/office/powerpoint/2010/main" val="2743599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0934284-38FF-433B-80DD-EFF5D68B6EE5}" type="datetimeFigureOut">
              <a:rPr lang="en-US" smtClean="0"/>
              <a:pPr/>
              <a:t>10/8/2023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7D48F0-1950-45B6-B47D-1DE43D4B9065}" type="slidenum">
              <a:rPr lang="en-GB" smtClean="0"/>
              <a:pPr/>
              <a:t>‹#›</a:t>
            </a:fld>
            <a:endParaRPr lang="en-GB"/>
          </a:p>
        </p:txBody>
      </p:sp>
    </p:spTree>
    <p:extLst>
      <p:ext uri="{BB962C8B-B14F-4D97-AF65-F5344CB8AC3E}">
        <p14:creationId xmlns:p14="http://schemas.microsoft.com/office/powerpoint/2010/main" val="1572010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0934284-38FF-433B-80DD-EFF5D68B6EE5}" type="datetimeFigureOut">
              <a:rPr lang="en-US" smtClean="0"/>
              <a:pPr/>
              <a:t>10/8/2023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7D48F0-1950-45B6-B47D-1DE43D4B9065}" type="slidenum">
              <a:rPr lang="en-GB" smtClean="0"/>
              <a:pPr/>
              <a:t>‹#›</a:t>
            </a:fld>
            <a:endParaRPr lang="en-GB"/>
          </a:p>
        </p:txBody>
      </p:sp>
    </p:spTree>
    <p:extLst>
      <p:ext uri="{BB962C8B-B14F-4D97-AF65-F5344CB8AC3E}">
        <p14:creationId xmlns:p14="http://schemas.microsoft.com/office/powerpoint/2010/main" val="3764050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0934284-38FF-433B-80DD-EFF5D68B6EE5}" type="datetimeFigureOut">
              <a:rPr lang="en-US" smtClean="0"/>
              <a:pPr/>
              <a:t>10/8/2023</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A07D48F0-1950-45B6-B47D-1DE43D4B9065}" type="slidenum">
              <a:rPr lang="en-GB" smtClean="0"/>
              <a:pPr/>
              <a:t>‹#›</a:t>
            </a:fld>
            <a:endParaRPr lang="en-GB"/>
          </a:p>
        </p:txBody>
      </p:sp>
    </p:spTree>
    <p:extLst>
      <p:ext uri="{BB962C8B-B14F-4D97-AF65-F5344CB8AC3E}">
        <p14:creationId xmlns:p14="http://schemas.microsoft.com/office/powerpoint/2010/main" val="4214326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E0934284-38FF-433B-80DD-EFF5D68B6EE5}" type="datetimeFigureOut">
              <a:rPr lang="en-US" smtClean="0"/>
              <a:pPr/>
              <a:t>10/8/2023</a:t>
            </a:fld>
            <a:endParaRPr lang="en-GB"/>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07D48F0-1950-45B6-B47D-1DE43D4B9065}" type="slidenum">
              <a:rPr lang="en-GB" smtClean="0"/>
              <a:pPr/>
              <a:t>‹#›</a:t>
            </a:fld>
            <a:endParaRPr lang="en-GB"/>
          </a:p>
        </p:txBody>
      </p:sp>
    </p:spTree>
    <p:extLst>
      <p:ext uri="{BB962C8B-B14F-4D97-AF65-F5344CB8AC3E}">
        <p14:creationId xmlns:p14="http://schemas.microsoft.com/office/powerpoint/2010/main" val="3593083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0934284-38FF-433B-80DD-EFF5D68B6EE5}" type="datetimeFigureOut">
              <a:rPr lang="en-US" smtClean="0"/>
              <a:pPr/>
              <a:t>10/8/2023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7D48F0-1950-45B6-B47D-1DE43D4B9065}" type="slidenum">
              <a:rPr lang="en-GB" smtClean="0"/>
              <a:pPr/>
              <a:t>‹#›</a:t>
            </a:fld>
            <a:endParaRPr lang="en-GB"/>
          </a:p>
        </p:txBody>
      </p:sp>
    </p:spTree>
    <p:extLst>
      <p:ext uri="{BB962C8B-B14F-4D97-AF65-F5344CB8AC3E}">
        <p14:creationId xmlns:p14="http://schemas.microsoft.com/office/powerpoint/2010/main" val="3357653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E0934284-38FF-433B-80DD-EFF5D68B6EE5}" type="datetimeFigureOut">
              <a:rPr lang="en-US" smtClean="0"/>
              <a:pPr/>
              <a:t>10/8/2023</a:t>
            </a:fld>
            <a:endParaRPr lang="en-GB"/>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A07D48F0-1950-45B6-B47D-1DE43D4B9065}" type="slidenum">
              <a:rPr lang="en-GB" smtClean="0"/>
              <a:pPr/>
              <a:t>‹#›</a:t>
            </a:fld>
            <a:endParaRPr lang="en-GB"/>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259488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www.wisdomportal.com/Technology/TSEliot-TheRock.html"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en.wikipedia.org/wiki/T._S._Eliot" TargetMode="Externa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en.wikipedia.org/wiki/Russell_L._Ackoff"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hyperlink" Target="http://en.wikipedia.org/wiki/International_Society_for_the_Systems_Sciences" TargetMode="Externa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بسم الله الرحمن الرحیم </a:t>
            </a:r>
            <a:br>
              <a:rPr lang="fa-IR" dirty="0" smtClean="0"/>
            </a:br>
            <a:endParaRPr lang="fa-IR" dirty="0"/>
          </a:p>
        </p:txBody>
      </p:sp>
      <p:sp>
        <p:nvSpPr>
          <p:cNvPr id="3" name="Subtitle 2"/>
          <p:cNvSpPr>
            <a:spLocks noGrp="1"/>
          </p:cNvSpPr>
          <p:nvPr>
            <p:ph type="subTitle" idx="1"/>
          </p:nvPr>
        </p:nvSpPr>
        <p:spPr/>
        <p:txBody>
          <a:bodyPr/>
          <a:lstStyle/>
          <a:p>
            <a:endParaRPr lang="fa-I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Discourses </a:t>
            </a:r>
            <a:endParaRPr lang="en-US" dirty="0"/>
          </a:p>
        </p:txBody>
      </p:sp>
      <p:sp>
        <p:nvSpPr>
          <p:cNvPr id="3" name="Content Placeholder 2"/>
          <p:cNvSpPr>
            <a:spLocks noGrp="1"/>
          </p:cNvSpPr>
          <p:nvPr>
            <p:ph idx="1"/>
          </p:nvPr>
        </p:nvSpPr>
        <p:spPr/>
        <p:txBody>
          <a:bodyPr/>
          <a:lstStyle/>
          <a:p>
            <a:r>
              <a:rPr lang="en-US" dirty="0" smtClean="0">
                <a:solidFill>
                  <a:srgbClr val="92D050"/>
                </a:solidFill>
              </a:rPr>
              <a:t>Evidence Based Medicine </a:t>
            </a:r>
            <a:r>
              <a:rPr lang="en-US" dirty="0" smtClean="0">
                <a:solidFill>
                  <a:srgbClr val="FF0000"/>
                </a:solidFill>
              </a:rPr>
              <a:t>vs</a:t>
            </a:r>
            <a:r>
              <a:rPr lang="en-US" dirty="0" smtClean="0"/>
              <a:t>  expert opinion ex cathedra </a:t>
            </a:r>
          </a:p>
          <a:p>
            <a:r>
              <a:rPr lang="en-US" dirty="0" smtClean="0">
                <a:solidFill>
                  <a:srgbClr val="92D050"/>
                </a:solidFill>
              </a:rPr>
              <a:t>Medical education as a discipline </a:t>
            </a:r>
            <a:r>
              <a:rPr lang="en-US" dirty="0" smtClean="0">
                <a:solidFill>
                  <a:srgbClr val="FF0000"/>
                </a:solidFill>
              </a:rPr>
              <a:t>vs</a:t>
            </a:r>
            <a:r>
              <a:rPr lang="en-US" dirty="0" smtClean="0"/>
              <a:t> the expert is the teacher </a:t>
            </a:r>
          </a:p>
          <a:p>
            <a:r>
              <a:rPr lang="en-US" dirty="0" smtClean="0">
                <a:solidFill>
                  <a:srgbClr val="92D050"/>
                </a:solidFill>
              </a:rPr>
              <a:t>Customer is always right </a:t>
            </a:r>
            <a:r>
              <a:rPr lang="en-US" dirty="0" smtClean="0">
                <a:solidFill>
                  <a:srgbClr val="FF0000"/>
                </a:solidFill>
              </a:rPr>
              <a:t>vs</a:t>
            </a:r>
            <a:r>
              <a:rPr lang="en-US" dirty="0" smtClean="0"/>
              <a:t> the power of service provider </a:t>
            </a:r>
          </a:p>
          <a:p>
            <a:r>
              <a:rPr lang="en-US" dirty="0" smtClean="0">
                <a:solidFill>
                  <a:srgbClr val="92D050"/>
                </a:solidFill>
              </a:rPr>
              <a:t>Feminism</a:t>
            </a:r>
            <a:r>
              <a:rPr lang="en-US" dirty="0" smtClean="0"/>
              <a:t>   </a:t>
            </a:r>
            <a:r>
              <a:rPr lang="en-US" dirty="0" smtClean="0">
                <a:solidFill>
                  <a:srgbClr val="FF0000"/>
                </a:solidFill>
              </a:rPr>
              <a:t>vs</a:t>
            </a:r>
            <a:r>
              <a:rPr lang="en-US" dirty="0" smtClean="0"/>
              <a:t>   the male dominant world </a:t>
            </a:r>
          </a:p>
          <a:p>
            <a:r>
              <a:rPr lang="en-US" dirty="0" smtClean="0">
                <a:solidFill>
                  <a:srgbClr val="92D050"/>
                </a:solidFill>
              </a:rPr>
              <a:t>Grounded theory research  </a:t>
            </a:r>
            <a:r>
              <a:rPr lang="en-US" dirty="0" smtClean="0">
                <a:solidFill>
                  <a:srgbClr val="FF0000"/>
                </a:solidFill>
              </a:rPr>
              <a:t>vs</a:t>
            </a:r>
            <a:r>
              <a:rPr lang="en-US" dirty="0" smtClean="0"/>
              <a:t> traditional way of theory testing</a:t>
            </a:r>
            <a:endParaRPr lang="fa-IR" dirty="0" smtClean="0"/>
          </a:p>
          <a:p>
            <a:r>
              <a:rPr lang="en-US" dirty="0" smtClean="0">
                <a:solidFill>
                  <a:srgbClr val="92D050"/>
                </a:solidFill>
              </a:rPr>
              <a:t>Professionalism </a:t>
            </a:r>
            <a:r>
              <a:rPr lang="en-US" dirty="0" smtClean="0">
                <a:solidFill>
                  <a:srgbClr val="FF0000"/>
                </a:solidFill>
              </a:rPr>
              <a:t>vs  ??????????????</a:t>
            </a:r>
            <a:endParaRPr lang="en-US" dirty="0"/>
          </a:p>
        </p:txBody>
      </p:sp>
    </p:spTree>
    <p:extLst>
      <p:ext uri="{BB962C8B-B14F-4D97-AF65-F5344CB8AC3E}">
        <p14:creationId xmlns:p14="http://schemas.microsoft.com/office/powerpoint/2010/main" val="1800194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5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3"/>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F3E7C81-CBCC-4E98-B517-DC0D7AEB691C}" type="slidenum">
              <a:rPr lang="en-US" altLang="en-US" smtClean="0">
                <a:solidFill>
                  <a:schemeClr val="tx1"/>
                </a:solidFill>
                <a:latin typeface="Tahoma" pitchFamily="34" charset="0"/>
              </a:rPr>
              <a:pPr fontAlgn="base">
                <a:spcBef>
                  <a:spcPct val="0"/>
                </a:spcBef>
                <a:spcAft>
                  <a:spcPct val="0"/>
                </a:spcAft>
                <a:defRPr/>
              </a:pPr>
              <a:t>100</a:t>
            </a:fld>
            <a:endParaRPr lang="en-US" altLang="en-US" smtClean="0">
              <a:solidFill>
                <a:schemeClr val="tx1"/>
              </a:solidFill>
              <a:latin typeface="Tahoma" pitchFamily="34" charset="0"/>
            </a:endParaRPr>
          </a:p>
        </p:txBody>
      </p:sp>
      <p:pic>
        <p:nvPicPr>
          <p:cNvPr id="58371" name="Picture 2" descr="ICEB"/>
          <p:cNvPicPr>
            <a:picLocks noChangeAspect="1" noChangeArrowheads="1"/>
          </p:cNvPicPr>
          <p:nvPr/>
        </p:nvPicPr>
        <p:blipFill>
          <a:blip r:embed="rId2" cstate="print"/>
          <a:srcRect/>
          <a:stretch>
            <a:fillRect/>
          </a:stretch>
        </p:blipFill>
        <p:spPr bwMode="auto">
          <a:xfrm>
            <a:off x="1143000" y="2073275"/>
            <a:ext cx="7010400" cy="4451350"/>
          </a:xfrm>
          <a:prstGeom prst="rect">
            <a:avLst/>
          </a:prstGeom>
          <a:noFill/>
          <a:ln w="9525">
            <a:noFill/>
            <a:miter lim="800000"/>
            <a:headEnd/>
            <a:tailEnd/>
          </a:ln>
        </p:spPr>
      </p:pic>
      <p:sp>
        <p:nvSpPr>
          <p:cNvPr id="58372" name="Text Box 3"/>
          <p:cNvSpPr txBox="1">
            <a:spLocks noChangeArrowheads="1"/>
          </p:cNvSpPr>
          <p:nvPr/>
        </p:nvSpPr>
        <p:spPr bwMode="auto">
          <a:xfrm>
            <a:off x="1219200" y="396875"/>
            <a:ext cx="7202488" cy="1431925"/>
          </a:xfrm>
          <a:prstGeom prst="rect">
            <a:avLst/>
          </a:prstGeom>
          <a:noFill/>
          <a:ln w="9525">
            <a:noFill/>
            <a:miter lim="800000"/>
            <a:headEnd/>
            <a:tailEnd/>
          </a:ln>
        </p:spPr>
        <p:txBody>
          <a:bodyPr anchor="ctr">
            <a:spAutoFit/>
          </a:bodyPr>
          <a:lstStyle/>
          <a:p>
            <a:r>
              <a:rPr lang="en-US" altLang="en-US" sz="4400">
                <a:solidFill>
                  <a:schemeClr val="tx2"/>
                </a:solidFill>
                <a:latin typeface="Tahoma" pitchFamily="34" charset="0"/>
              </a:rPr>
              <a:t>The Iceberg of Professional</a:t>
            </a:r>
          </a:p>
          <a:p>
            <a:r>
              <a:rPr lang="en-US" altLang="en-US" sz="4400">
                <a:solidFill>
                  <a:schemeClr val="tx2"/>
                </a:solidFill>
                <a:latin typeface="Tahoma" pitchFamily="34" charset="0"/>
              </a:rPr>
              <a:t>Practice</a:t>
            </a:r>
          </a:p>
        </p:txBody>
      </p:sp>
      <p:sp>
        <p:nvSpPr>
          <p:cNvPr id="58373" name="Text Box 4"/>
          <p:cNvSpPr txBox="1">
            <a:spLocks noChangeArrowheads="1"/>
          </p:cNvSpPr>
          <p:nvPr/>
        </p:nvSpPr>
        <p:spPr bwMode="auto">
          <a:xfrm>
            <a:off x="7088188" y="6491288"/>
            <a:ext cx="1849437" cy="336550"/>
          </a:xfrm>
          <a:prstGeom prst="rect">
            <a:avLst/>
          </a:prstGeom>
          <a:noFill/>
          <a:ln w="9525">
            <a:noFill/>
            <a:miter lim="800000"/>
            <a:headEnd/>
            <a:tailEnd/>
          </a:ln>
        </p:spPr>
        <p:txBody>
          <a:bodyPr wrap="none" anchor="ctr">
            <a:spAutoFit/>
          </a:bodyPr>
          <a:lstStyle/>
          <a:p>
            <a:pPr algn="ctr"/>
            <a:r>
              <a:rPr lang="en-US" altLang="en-US" sz="1600">
                <a:solidFill>
                  <a:schemeClr val="tx2"/>
                </a:solidFill>
                <a:latin typeface="Tahoma" pitchFamily="34" charset="0"/>
              </a:rPr>
              <a:t>Fish &amp; Coles, 1998</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fa-IR" dirty="0" smtClean="0"/>
              <a:t>پروفشنالیسم</a:t>
            </a:r>
            <a:endParaRPr lang="en-GB" dirty="0" smtClean="0"/>
          </a:p>
        </p:txBody>
      </p:sp>
      <p:sp>
        <p:nvSpPr>
          <p:cNvPr id="2" name="Content Placeholder 1"/>
          <p:cNvSpPr>
            <a:spLocks noGrp="1"/>
          </p:cNvSpPr>
          <p:nvPr>
            <p:ph idx="1"/>
          </p:nvPr>
        </p:nvSpPr>
        <p:spPr/>
        <p:txBody>
          <a:bodyPr/>
          <a:lstStyle/>
          <a:p>
            <a:endParaRPr lang="en-GB" dirty="0" smtClean="0"/>
          </a:p>
          <a:p>
            <a:pPr algn="ctr">
              <a:buNone/>
            </a:pPr>
            <a:r>
              <a:rPr lang="fa-IR" dirty="0" smtClean="0"/>
              <a:t>دانش و مهارت تخصصی پزشکی </a:t>
            </a:r>
            <a:endParaRPr lang="en-GB" dirty="0" smtClean="0"/>
          </a:p>
          <a:p>
            <a:pPr algn="ctr"/>
            <a:endParaRPr lang="en-GB" dirty="0" smtClean="0"/>
          </a:p>
          <a:p>
            <a:pPr algn="ctr"/>
            <a:endParaRPr lang="en-GB" dirty="0" smtClean="0"/>
          </a:p>
          <a:p>
            <a:pPr algn="ctr">
              <a:buNone/>
            </a:pPr>
            <a:r>
              <a:rPr lang="en-GB" dirty="0" smtClean="0"/>
              <a:t> </a:t>
            </a:r>
          </a:p>
          <a:p>
            <a:pPr algn="ctr">
              <a:buNone/>
            </a:pPr>
            <a:r>
              <a:rPr lang="fa-IR" dirty="0" smtClean="0"/>
              <a:t>بکار بردن این دانش و تخصص در جهت منافع عمومی </a:t>
            </a:r>
            <a:r>
              <a:rPr lang="en-GB" dirty="0" smtClean="0"/>
              <a:t> </a:t>
            </a:r>
            <a:endParaRPr lang="en-GB"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fa-IR" dirty="0"/>
          </a:p>
        </p:txBody>
      </p:sp>
      <p:graphicFrame>
        <p:nvGraphicFramePr>
          <p:cNvPr id="4" name="Content Placeholder 3"/>
          <p:cNvGraphicFramePr>
            <a:graphicFrameLocks noGrp="1"/>
          </p:cNvGraphicFramePr>
          <p:nvPr>
            <p:ph idx="1"/>
          </p:nvPr>
        </p:nvGraphicFramePr>
        <p:xfrm>
          <a:off x="457200" y="500042"/>
          <a:ext cx="8229600" cy="55070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Flowchart: Merge 4"/>
          <p:cNvSpPr/>
          <p:nvPr/>
        </p:nvSpPr>
        <p:spPr>
          <a:xfrm rot="8174280">
            <a:off x="6487190" y="3635441"/>
            <a:ext cx="685800" cy="954463"/>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Flowchart: Merge 5"/>
          <p:cNvSpPr/>
          <p:nvPr/>
        </p:nvSpPr>
        <p:spPr>
          <a:xfrm rot="5400000">
            <a:off x="2329836" y="956256"/>
            <a:ext cx="387480" cy="61806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graphicFrame>
        <p:nvGraphicFramePr>
          <p:cNvPr id="7" name="Content Placeholder 3"/>
          <p:cNvGraphicFramePr>
            <a:graphicFrameLocks/>
          </p:cNvGraphicFramePr>
          <p:nvPr>
            <p:extLst>
              <p:ext uri="{D42A27DB-BD31-4B8C-83A1-F6EECF244321}">
                <p14:modId xmlns:p14="http://schemas.microsoft.com/office/powerpoint/2010/main" val="4126461643"/>
              </p:ext>
            </p:extLst>
          </p:nvPr>
        </p:nvGraphicFramePr>
        <p:xfrm>
          <a:off x="609600" y="652442"/>
          <a:ext cx="8229600" cy="550705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smtClean="0"/>
              <a:t>جبران خلیل جبران</a:t>
            </a:r>
            <a:endParaRPr lang="fa-IR" dirty="0"/>
          </a:p>
        </p:txBody>
      </p:sp>
      <p:sp>
        <p:nvSpPr>
          <p:cNvPr id="2" name="Content Placeholder 1"/>
          <p:cNvSpPr>
            <a:spLocks noGrp="1"/>
          </p:cNvSpPr>
          <p:nvPr>
            <p:ph idx="1"/>
          </p:nvPr>
        </p:nvSpPr>
        <p:spPr/>
        <p:txBody>
          <a:bodyPr/>
          <a:lstStyle/>
          <a:p>
            <a:pPr algn="ctr">
              <a:buNone/>
            </a:pPr>
            <a:endParaRPr lang="fa-IR" dirty="0" smtClean="0"/>
          </a:p>
          <a:p>
            <a:pPr algn="ctr">
              <a:buNone/>
            </a:pPr>
            <a:endParaRPr lang="fa-IR" dirty="0" smtClean="0"/>
          </a:p>
          <a:p>
            <a:pPr algn="ctr">
              <a:buNone/>
            </a:pPr>
            <a:endParaRPr lang="fa-IR" dirty="0" smtClean="0"/>
          </a:p>
          <a:p>
            <a:pPr algn="ctr">
              <a:buNone/>
            </a:pPr>
            <a:r>
              <a:rPr lang="fa-IR" sz="3600" dirty="0" smtClean="0"/>
              <a:t>خنیاگر میتواند موسیقی افلاک را دربر شما زمزمه کند اما نمیتواند شما را گوشی ببخشد که آن زمزمه را دریابید و با حنجره ایی که آن را تکرار کنید.</a:t>
            </a:r>
            <a:endParaRPr lang="fa-IR" sz="3600"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45719"/>
          </a:xfrm>
        </p:spPr>
        <p:txBody>
          <a:bodyPr>
            <a:normAutofit fontScale="90000"/>
          </a:bodyPr>
          <a:lstStyle/>
          <a:p>
            <a:endParaRPr lang="en-GB" dirty="0"/>
          </a:p>
        </p:txBody>
      </p:sp>
      <p:sp>
        <p:nvSpPr>
          <p:cNvPr id="2" name="Content Placeholder 1"/>
          <p:cNvSpPr>
            <a:spLocks noGrp="1"/>
          </p:cNvSpPr>
          <p:nvPr>
            <p:ph idx="1"/>
          </p:nvPr>
        </p:nvSpPr>
        <p:spPr/>
        <p:txBody>
          <a:bodyPr>
            <a:normAutofit/>
          </a:bodyPr>
          <a:lstStyle/>
          <a:p>
            <a:pPr algn="ctr">
              <a:buNone/>
            </a:pPr>
            <a:endParaRPr lang="fa-IR" sz="8000" dirty="0" smtClean="0">
              <a:solidFill>
                <a:srgbClr val="FF0000"/>
              </a:solidFill>
            </a:endParaRPr>
          </a:p>
          <a:p>
            <a:pPr algn="ctr">
              <a:buNone/>
            </a:pPr>
            <a:r>
              <a:rPr lang="fa-IR" sz="8000" dirty="0" smtClean="0">
                <a:solidFill>
                  <a:srgbClr val="FF0000"/>
                </a:solidFill>
              </a:rPr>
              <a:t>با تشکر </a:t>
            </a:r>
            <a:endParaRPr lang="en-GB" sz="8000" dirty="0">
              <a:solidFill>
                <a:srgbClr val="FF0000"/>
              </a:solidFill>
            </a:endParaRPr>
          </a:p>
        </p:txBody>
      </p:sp>
      <p:pic>
        <p:nvPicPr>
          <p:cNvPr id="1026" name="Picture 2"/>
          <p:cNvPicPr>
            <a:picLocks noChangeAspect="1" noChangeArrowheads="1"/>
          </p:cNvPicPr>
          <p:nvPr/>
        </p:nvPicPr>
        <p:blipFill>
          <a:blip r:embed="rId3" cstate="print"/>
          <a:srcRect/>
          <a:stretch>
            <a:fillRect/>
          </a:stretch>
        </p:blipFill>
        <p:spPr bwMode="auto">
          <a:xfrm flipH="1">
            <a:off x="4929190" y="3929066"/>
            <a:ext cx="3833874" cy="259253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fa-IR"/>
          </a:p>
        </p:txBody>
      </p:sp>
      <p:sp>
        <p:nvSpPr>
          <p:cNvPr id="2" name="Content Placeholder 1"/>
          <p:cNvSpPr>
            <a:spLocks noGrp="1"/>
          </p:cNvSpPr>
          <p:nvPr>
            <p:ph idx="1"/>
          </p:nvPr>
        </p:nvSpPr>
        <p:spPr/>
        <p:txBody>
          <a:bodyPr/>
          <a:lstStyle/>
          <a:p>
            <a:pPr algn="ctr">
              <a:buNone/>
            </a:pPr>
            <a:r>
              <a:rPr lang="fa-IR" b="1" i="1" dirty="0" smtClean="0"/>
              <a:t>”معلمی که در میان شاگردان خود راه میرود و با آنها گفتگو میکند ، از دانش خود به آنها چیزی نمی دهد بلکه از ایمان خود و نگاه خود </a:t>
            </a:r>
            <a:endParaRPr lang="en-US" b="1" i="1" dirty="0" smtClean="0"/>
          </a:p>
          <a:p>
            <a:pPr algn="ctr">
              <a:buNone/>
            </a:pPr>
            <a:r>
              <a:rPr lang="en-US" b="1" i="1" dirty="0" smtClean="0"/>
              <a:t>“</a:t>
            </a:r>
            <a:r>
              <a:rPr lang="fa-IR" b="1" i="1" dirty="0" smtClean="0"/>
              <a:t>به آنها میبخشد.</a:t>
            </a:r>
          </a:p>
          <a:p>
            <a:pPr algn="ctr">
              <a:buNone/>
            </a:pPr>
            <a:endParaRPr lang="fa-IR" b="1" i="1" dirty="0" smtClean="0"/>
          </a:p>
          <a:p>
            <a:pPr algn="ctr">
              <a:buNone/>
            </a:pPr>
            <a:r>
              <a:rPr lang="fa-IR" b="1" i="1" dirty="0" smtClean="0"/>
              <a:t>جبران خلیل جبران </a:t>
            </a:r>
            <a:endParaRPr lang="fa-IR" b="1" i="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smtClean="0"/>
              <a:t>در طول تاریخ مدون بشر </a:t>
            </a:r>
            <a:endParaRPr lang="fa-IR" dirty="0"/>
          </a:p>
        </p:txBody>
      </p:sp>
      <p:sp>
        <p:nvSpPr>
          <p:cNvPr id="2" name="Content Placeholder 1"/>
          <p:cNvSpPr>
            <a:spLocks noGrp="1"/>
          </p:cNvSpPr>
          <p:nvPr>
            <p:ph idx="1"/>
          </p:nvPr>
        </p:nvSpPr>
        <p:spPr/>
        <p:txBody>
          <a:bodyPr/>
          <a:lstStyle/>
          <a:p>
            <a:pPr algn="r" rtl="1">
              <a:buNone/>
            </a:pPr>
            <a:r>
              <a:rPr lang="fa-IR" dirty="0" smtClean="0"/>
              <a:t>از اهل سه حرفه ”انتظارات ویژه ایی ”میرفته است و ”امتیازات خاصی“ به آنها داده شده است.</a:t>
            </a:r>
          </a:p>
          <a:p>
            <a:pPr algn="r" rtl="1">
              <a:buNone/>
            </a:pPr>
            <a:endParaRPr lang="fa-IR" dirty="0" smtClean="0"/>
          </a:p>
          <a:p>
            <a:pPr algn="r" rtl="1"/>
            <a:r>
              <a:rPr lang="fa-IR" dirty="0" smtClean="0"/>
              <a:t>طبابت</a:t>
            </a:r>
          </a:p>
          <a:p>
            <a:pPr algn="r" rtl="1"/>
            <a:r>
              <a:rPr lang="fa-IR" dirty="0" smtClean="0"/>
              <a:t>روحانیت</a:t>
            </a:r>
          </a:p>
          <a:p>
            <a:pPr algn="r" rtl="1"/>
            <a:r>
              <a:rPr lang="fa-IR" dirty="0" smtClean="0"/>
              <a:t>قضاوت</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blinds(horizontal)">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linds(horizontal)">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linds(horizontal)">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smtClean="0"/>
              <a:t>در طول تاریخ مدون بشر </a:t>
            </a:r>
            <a:endParaRPr lang="fa-IR" dirty="0"/>
          </a:p>
        </p:txBody>
      </p:sp>
      <p:sp>
        <p:nvSpPr>
          <p:cNvPr id="2" name="Content Placeholder 1"/>
          <p:cNvSpPr>
            <a:spLocks noGrp="1"/>
          </p:cNvSpPr>
          <p:nvPr>
            <p:ph idx="1"/>
          </p:nvPr>
        </p:nvSpPr>
        <p:spPr/>
        <p:txBody>
          <a:bodyPr>
            <a:normAutofit/>
          </a:bodyPr>
          <a:lstStyle/>
          <a:p>
            <a:pPr algn="r" rtl="1">
              <a:buNone/>
            </a:pPr>
            <a:r>
              <a:rPr lang="fa-IR" sz="1200" dirty="0" smtClean="0"/>
              <a:t>از اهل سه حرفه ”انتظارات ویژه ایی ”میرفته است و ”امتیازات خاصی“ به آنها داده شده است.</a:t>
            </a:r>
          </a:p>
          <a:p>
            <a:pPr algn="r" rtl="1">
              <a:buNone/>
            </a:pPr>
            <a:endParaRPr lang="fa-IR" sz="1200" dirty="0" smtClean="0"/>
          </a:p>
          <a:p>
            <a:pPr algn="r" rtl="1"/>
            <a:r>
              <a:rPr lang="fa-IR" sz="1200" dirty="0" smtClean="0"/>
              <a:t>طبابت</a:t>
            </a:r>
          </a:p>
          <a:p>
            <a:pPr algn="r" rtl="1"/>
            <a:r>
              <a:rPr lang="fa-IR" sz="1200" dirty="0" smtClean="0"/>
              <a:t>روحانیت</a:t>
            </a:r>
          </a:p>
          <a:p>
            <a:pPr algn="r" rtl="1"/>
            <a:r>
              <a:rPr lang="fa-IR" sz="1200" dirty="0" smtClean="0"/>
              <a:t>قضاوت</a:t>
            </a:r>
          </a:p>
          <a:p>
            <a:pPr algn="ctr" rtl="1"/>
            <a:r>
              <a:rPr lang="en-US" sz="4000" dirty="0" smtClean="0"/>
              <a:t>Not just them , Not anymore </a:t>
            </a:r>
            <a:endParaRPr lang="fa-IR" sz="4000" dirty="0"/>
          </a:p>
        </p:txBody>
      </p:sp>
    </p:spTree>
    <p:extLst>
      <p:ext uri="{BB962C8B-B14F-4D97-AF65-F5344CB8AC3E}">
        <p14:creationId xmlns:p14="http://schemas.microsoft.com/office/powerpoint/2010/main" val="3220025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blinds(horizontal)">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linds(horizontal)">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linds(horizontal)">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smtClean="0"/>
              <a:t>تعریف پروفشنالیزم</a:t>
            </a:r>
            <a:endParaRPr lang="fa-IR" dirty="0"/>
          </a:p>
        </p:txBody>
      </p:sp>
      <p:sp>
        <p:nvSpPr>
          <p:cNvPr id="2" name="Content Placeholder 1"/>
          <p:cNvSpPr>
            <a:spLocks noGrp="1"/>
          </p:cNvSpPr>
          <p:nvPr>
            <p:ph idx="1"/>
          </p:nvPr>
        </p:nvSpPr>
        <p:spPr/>
        <p:txBody>
          <a:bodyPr/>
          <a:lstStyle/>
          <a:p>
            <a:pPr algn="r">
              <a:buNone/>
            </a:pPr>
            <a:endParaRPr lang="fa-IR" dirty="0" smtClean="0"/>
          </a:p>
          <a:p>
            <a:pPr algn="r">
              <a:buNone/>
            </a:pPr>
            <a:endParaRPr lang="fa-IR" dirty="0" smtClean="0"/>
          </a:p>
          <a:p>
            <a:pPr algn="r">
              <a:buNone/>
            </a:pPr>
            <a:r>
              <a:rPr lang="fa-IR" dirty="0" smtClean="0"/>
              <a:t>چه انتظاراتی از اهل این سه حرفه میرفته است ؟</a:t>
            </a:r>
          </a:p>
          <a:p>
            <a:pPr algn="r">
              <a:buNone/>
            </a:pPr>
            <a:r>
              <a:rPr lang="fa-IR" dirty="0" smtClean="0"/>
              <a:t>چه نوع امتیازاتی به اهل این سه حرفه داده شده است؟</a:t>
            </a:r>
          </a:p>
          <a:p>
            <a:pPr algn="r">
              <a:buNone/>
            </a:pPr>
            <a:r>
              <a:rPr lang="fa-IR" dirty="0" smtClean="0"/>
              <a:t>چرا این حرفه ها چنین  از سایر حرف متفاوت شده اند؟</a:t>
            </a:r>
            <a:endParaRPr lang="fa-I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Profession </a:t>
            </a:r>
            <a:endParaRPr lang="fa-IR" dirty="0"/>
          </a:p>
        </p:txBody>
      </p:sp>
      <p:sp>
        <p:nvSpPr>
          <p:cNvPr id="2" name="Content Placeholder 1"/>
          <p:cNvSpPr>
            <a:spLocks noGrp="1"/>
          </p:cNvSpPr>
          <p:nvPr>
            <p:ph idx="1"/>
          </p:nvPr>
        </p:nvSpPr>
        <p:spPr/>
        <p:txBody>
          <a:bodyPr/>
          <a:lstStyle/>
          <a:p>
            <a:pPr algn="ctr">
              <a:buNone/>
            </a:pPr>
            <a:endParaRPr lang="en-US" dirty="0" smtClean="0"/>
          </a:p>
          <a:p>
            <a:pPr algn="ctr">
              <a:buNone/>
            </a:pPr>
            <a:r>
              <a:rPr lang="en-US" dirty="0" smtClean="0"/>
              <a:t> Latin word of “ </a:t>
            </a:r>
            <a:r>
              <a:rPr lang="en-US" dirty="0" err="1" smtClean="0"/>
              <a:t>Profiteri</a:t>
            </a:r>
            <a:r>
              <a:rPr lang="en-US" dirty="0" smtClean="0"/>
              <a:t>“ </a:t>
            </a:r>
          </a:p>
          <a:p>
            <a:pPr algn="ctr">
              <a:buNone/>
            </a:pPr>
            <a:r>
              <a:rPr lang="en-US" dirty="0" smtClean="0"/>
              <a:t>To avow or confess</a:t>
            </a:r>
          </a:p>
          <a:p>
            <a:pPr algn="ctr">
              <a:buNone/>
            </a:pPr>
            <a:r>
              <a:rPr lang="fa-IR" dirty="0" smtClean="0"/>
              <a:t>اعلان  عمومی کردن </a:t>
            </a:r>
          </a:p>
          <a:p>
            <a:pPr algn="ctr">
              <a:buNone/>
            </a:pPr>
            <a:r>
              <a:rPr lang="fa-IR" dirty="0" smtClean="0"/>
              <a:t>اعتراف علنی کردن</a:t>
            </a:r>
          </a:p>
          <a:p>
            <a:pPr algn="ctr">
              <a:buNone/>
            </a:pPr>
            <a:r>
              <a:rPr lang="en-US" dirty="0" smtClean="0"/>
              <a:t>Profess =</a:t>
            </a:r>
            <a:r>
              <a:rPr lang="fa-IR" dirty="0" smtClean="0"/>
              <a:t>وانمود کردن </a:t>
            </a:r>
          </a:p>
          <a:p>
            <a:pPr algn="ctr">
              <a:buNone/>
            </a:pPr>
            <a:endParaRPr lang="fa-IR" dirty="0" smtClean="0"/>
          </a:p>
          <a:p>
            <a:pPr algn="ctr">
              <a:buNone/>
            </a:pPr>
            <a:endParaRPr lang="fa-I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fa-IR"/>
          </a:p>
        </p:txBody>
      </p:sp>
      <p:sp>
        <p:nvSpPr>
          <p:cNvPr id="2" name="Content Placeholder 1"/>
          <p:cNvSpPr>
            <a:spLocks noGrp="1"/>
          </p:cNvSpPr>
          <p:nvPr>
            <p:ph idx="1"/>
          </p:nvPr>
        </p:nvSpPr>
        <p:spPr/>
        <p:txBody>
          <a:bodyPr>
            <a:noAutofit/>
          </a:bodyPr>
          <a:lstStyle/>
          <a:p>
            <a:pPr algn="ctr">
              <a:buNone/>
            </a:pPr>
            <a:r>
              <a:rPr lang="en-US" sz="2400" dirty="0" smtClean="0"/>
              <a:t>The </a:t>
            </a:r>
            <a:r>
              <a:rPr lang="en-US" sz="2400" i="1" dirty="0" smtClean="0"/>
              <a:t>Charter on Medical Professionalism</a:t>
            </a:r>
          </a:p>
          <a:p>
            <a:pPr algn="ctr">
              <a:buNone/>
            </a:pPr>
            <a:r>
              <a:rPr lang="en-US" sz="2400" dirty="0" smtClean="0"/>
              <a:t> </a:t>
            </a:r>
          </a:p>
          <a:p>
            <a:r>
              <a:rPr lang="en-US" sz="2400" dirty="0" smtClean="0"/>
              <a:t>American Board of Internal Medicine (ABIM),</a:t>
            </a:r>
          </a:p>
          <a:p>
            <a:r>
              <a:rPr lang="en-US" sz="2400" dirty="0" smtClean="0"/>
              <a:t>American College of Physicians</a:t>
            </a:r>
          </a:p>
          <a:p>
            <a:r>
              <a:rPr lang="en-US" sz="2400" dirty="0" smtClean="0"/>
              <a:t>American Society of Internal Medicine (ACP-ASIM)</a:t>
            </a:r>
          </a:p>
          <a:p>
            <a:r>
              <a:rPr lang="en-US" sz="2400" dirty="0" smtClean="0"/>
              <a:t>European Federation of Internal Medicine (EFIM)</a:t>
            </a:r>
          </a:p>
          <a:p>
            <a:r>
              <a:rPr lang="en-US" sz="2400" dirty="0" smtClean="0"/>
              <a:t>Hundreds of physician organizations around the world.</a:t>
            </a:r>
            <a:endParaRPr lang="en-U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Profession </a:t>
            </a:r>
            <a:endParaRPr lang="fa-IR" dirty="0"/>
          </a:p>
        </p:txBody>
      </p:sp>
      <p:sp>
        <p:nvSpPr>
          <p:cNvPr id="2" name="Content Placeholder 1"/>
          <p:cNvSpPr>
            <a:spLocks noGrp="1"/>
          </p:cNvSpPr>
          <p:nvPr>
            <p:ph idx="1"/>
          </p:nvPr>
        </p:nvSpPr>
        <p:spPr/>
        <p:txBody>
          <a:bodyPr/>
          <a:lstStyle/>
          <a:p>
            <a:pPr algn="ctr">
              <a:buNone/>
            </a:pPr>
            <a:endParaRPr lang="fa-IR" dirty="0" smtClean="0"/>
          </a:p>
          <a:p>
            <a:pPr algn="ctr">
              <a:buNone/>
            </a:pPr>
            <a:endParaRPr lang="fa-IR" dirty="0" smtClean="0"/>
          </a:p>
          <a:p>
            <a:pPr algn="ctr">
              <a:buNone/>
            </a:pPr>
            <a:r>
              <a:rPr lang="fa-IR" dirty="0" smtClean="0">
                <a:solidFill>
                  <a:srgbClr val="FF0000"/>
                </a:solidFill>
              </a:rPr>
              <a:t>ادعای علنی </a:t>
            </a:r>
            <a:r>
              <a:rPr lang="fa-IR" dirty="0" smtClean="0"/>
              <a:t>خدمت بی بدیل صادقانه به بشریت با اولویت دادن منافع </a:t>
            </a:r>
            <a:endParaRPr lang="en-US" dirty="0" smtClean="0"/>
          </a:p>
          <a:p>
            <a:pPr algn="ctr">
              <a:buNone/>
            </a:pPr>
            <a:r>
              <a:rPr lang="fa-IR" dirty="0" smtClean="0"/>
              <a:t>جامعه بر منافع خود</a:t>
            </a:r>
          </a:p>
          <a:p>
            <a:pPr algn="ctr">
              <a:buNone/>
            </a:pPr>
            <a:r>
              <a:rPr lang="fa-IR" dirty="0" smtClean="0">
                <a:solidFill>
                  <a:srgbClr val="FF0000"/>
                </a:solidFill>
              </a:rPr>
              <a:t>وانمود کردن </a:t>
            </a:r>
            <a:r>
              <a:rPr lang="fa-IR" dirty="0" smtClean="0"/>
              <a:t>به اینکه ما اهل این حرفه با اختیار کردن این حرفه به چیزی ورای منافع عادی و مادی فوری خود میاندیشیم و مشغول هستیم. </a:t>
            </a:r>
            <a:endParaRPr lang="fa-I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 </a:t>
            </a:r>
            <a:endParaRPr lang="fa-IR" dirty="0"/>
          </a:p>
        </p:txBody>
      </p:sp>
      <p:sp>
        <p:nvSpPr>
          <p:cNvPr id="3" name="Content Placeholder 2"/>
          <p:cNvSpPr>
            <a:spLocks noGrp="1"/>
          </p:cNvSpPr>
          <p:nvPr>
            <p:ph idx="1"/>
          </p:nvPr>
        </p:nvSpPr>
        <p:spPr/>
        <p:txBody>
          <a:bodyPr>
            <a:normAutofit/>
          </a:bodyPr>
          <a:lstStyle/>
          <a:p>
            <a:pPr marL="624078" indent="-514350" algn="r" rtl="1"/>
            <a:r>
              <a:rPr lang="fa-IR" dirty="0" smtClean="0"/>
              <a:t>داشتن دانش و مهارت  تخصصی که از طریق تحصیلات طولانی کسب میشود.</a:t>
            </a:r>
          </a:p>
          <a:p>
            <a:pPr marL="624078" indent="-514350" algn="r" rtl="1"/>
            <a:r>
              <a:rPr lang="fa-IR" dirty="0" smtClean="0"/>
              <a:t>ورود به این تحصیلات و ادامه آن به استعدادی بالاتر از معمول نیاز دارد.</a:t>
            </a:r>
          </a:p>
          <a:p>
            <a:pPr marL="624078" indent="-514350">
              <a:buNone/>
            </a:pPr>
            <a:endParaRPr lang="en-US" dirty="0" smtClean="0"/>
          </a:p>
          <a:p>
            <a:pPr marL="624078" indent="-514350" algn="r" rtl="1"/>
            <a:r>
              <a:rPr lang="fa-IR" dirty="0" smtClean="0"/>
              <a:t>قانون گذار امورات خود حرفه خود صاحبان حرفه هستند               </a:t>
            </a:r>
          </a:p>
          <a:p>
            <a:pPr marL="624078" indent="-514350" algn="r" rtl="1"/>
            <a:endParaRPr lang="en-US" dirty="0" smtClean="0"/>
          </a:p>
          <a:p>
            <a:pPr marL="624078" indent="-514350" algn="r" rtl="1"/>
            <a:r>
              <a:rPr lang="fa-IR" dirty="0" smtClean="0"/>
              <a:t>بر اساس  قرارداد اجتماعی</a:t>
            </a:r>
          </a:p>
          <a:p>
            <a:pPr marL="624078" indent="-514350">
              <a:buNone/>
            </a:pPr>
            <a:endParaRPr lang="en-US" dirty="0" smtClean="0"/>
          </a:p>
          <a:p>
            <a:pPr marL="624078" indent="-514350" algn="r" rtl="1"/>
            <a:r>
              <a:rPr lang="fa-IR" dirty="0" smtClean="0"/>
              <a:t>مبتنی بر اعتماد عمومی است نه کنترل                                    </a:t>
            </a:r>
            <a:endParaRPr lang="en-US" dirty="0" smtClean="0"/>
          </a:p>
          <a:p>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linds(horizontal)">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smtClean="0"/>
              <a:t>فرق پروفشن با کسب وکار           </a:t>
            </a:r>
            <a:endParaRPr lang="en-GB" dirty="0"/>
          </a:p>
        </p:txBody>
      </p:sp>
      <p:sp>
        <p:nvSpPr>
          <p:cNvPr id="2" name="Content Placeholder 1"/>
          <p:cNvSpPr>
            <a:spLocks noGrp="1"/>
          </p:cNvSpPr>
          <p:nvPr>
            <p:ph idx="1"/>
          </p:nvPr>
        </p:nvSpPr>
        <p:spPr/>
        <p:txBody>
          <a:bodyPr/>
          <a:lstStyle/>
          <a:p>
            <a:pPr lvl="0" algn="r">
              <a:lnSpc>
                <a:spcPct val="90000"/>
              </a:lnSpc>
              <a:spcBef>
                <a:spcPts val="700"/>
              </a:spcBef>
              <a:buNone/>
            </a:pPr>
            <a:r>
              <a:rPr lang="fa-IR" sz="2400" dirty="0" smtClean="0">
                <a:solidFill>
                  <a:srgbClr val="C00000"/>
                </a:solidFill>
              </a:rPr>
              <a:t>پروفشن :</a:t>
            </a:r>
          </a:p>
          <a:p>
            <a:pPr lvl="0" algn="r">
              <a:lnSpc>
                <a:spcPct val="90000"/>
              </a:lnSpc>
              <a:spcBef>
                <a:spcPts val="700"/>
              </a:spcBef>
              <a:buNone/>
            </a:pPr>
            <a:r>
              <a:rPr lang="fa-IR" sz="2400" dirty="0" smtClean="0">
                <a:solidFill>
                  <a:srgbClr val="262673"/>
                </a:solidFill>
              </a:rPr>
              <a:t>	دسته اي از مشاغل تخصصی  که  طبق یک قرار داد اجتماعی خود را به عنوان ارائه دهندگان خدمت ارزنده اجتماعي </a:t>
            </a:r>
            <a:r>
              <a:rPr lang="fa-IR" sz="2400" dirty="0" smtClean="0">
                <a:solidFill>
                  <a:srgbClr val="FF0000"/>
                </a:solidFill>
              </a:rPr>
              <a:t>معرفي مي کنند </a:t>
            </a:r>
            <a:r>
              <a:rPr lang="fa-IR" sz="2400" dirty="0" smtClean="0">
                <a:solidFill>
                  <a:srgbClr val="262673"/>
                </a:solidFill>
              </a:rPr>
              <a:t>و رعايت  و  عملکرد حرفه اي خود را بشکل </a:t>
            </a:r>
            <a:r>
              <a:rPr lang="fa-IR" sz="2400" dirty="0" smtClean="0">
                <a:solidFill>
                  <a:srgbClr val="FF0000"/>
                </a:solidFill>
              </a:rPr>
              <a:t>اعلام عمومي </a:t>
            </a:r>
            <a:r>
              <a:rPr lang="fa-IR" sz="2400" dirty="0" smtClean="0">
                <a:solidFill>
                  <a:srgbClr val="262673"/>
                </a:solidFill>
              </a:rPr>
              <a:t>قول مي دهند. </a:t>
            </a:r>
          </a:p>
          <a:p>
            <a:pPr lvl="0" algn="r">
              <a:lnSpc>
                <a:spcPct val="90000"/>
              </a:lnSpc>
              <a:spcBef>
                <a:spcPts val="700"/>
              </a:spcBef>
              <a:buNone/>
            </a:pPr>
            <a:r>
              <a:rPr lang="fa-IR" sz="2400" dirty="0" smtClean="0">
                <a:solidFill>
                  <a:srgbClr val="262673"/>
                </a:solidFill>
              </a:rPr>
              <a:t>مردم به اهل چنین  حرفه ایی به چشم انسانهای والا و بسیار یا ارزش مینگرند و برای آنها جایگاه ویژه قایل میشوند.</a:t>
            </a:r>
            <a:endParaRPr lang="en-US" sz="2400" dirty="0" smtClean="0">
              <a:solidFill>
                <a:srgbClr val="262673"/>
              </a:solidFill>
            </a:endParaRPr>
          </a:p>
          <a:p>
            <a:pPr lvl="0" algn="r">
              <a:lnSpc>
                <a:spcPct val="90000"/>
              </a:lnSpc>
              <a:spcBef>
                <a:spcPts val="700"/>
              </a:spcBef>
              <a:buNone/>
            </a:pPr>
            <a:r>
              <a:rPr lang="fa-IR" sz="2400" dirty="0" smtClean="0">
                <a:solidFill>
                  <a:srgbClr val="C00000"/>
                </a:solidFill>
              </a:rPr>
              <a:t>کسب و کار:</a:t>
            </a:r>
          </a:p>
          <a:p>
            <a:pPr marL="350836" lvl="0" indent="0" algn="r">
              <a:lnSpc>
                <a:spcPct val="90000"/>
              </a:lnSpc>
              <a:spcBef>
                <a:spcPts val="700"/>
              </a:spcBef>
              <a:buNone/>
            </a:pPr>
            <a:r>
              <a:rPr lang="fa-IR" sz="2400" dirty="0" smtClean="0">
                <a:solidFill>
                  <a:srgbClr val="262673"/>
                </a:solidFill>
              </a:rPr>
              <a:t> فعاليت هايي است که به منظور کسب منفعت از فروش کالا يا خدمات انجام مي شود. مردم اهل چنین حرفه ایی را آدمهای عادی پنداشته و به آنها هیچ امتیاز ویژه اجتماعی نمیدهد. </a:t>
            </a:r>
            <a:endParaRPr lang="fa-IR" sz="2000" dirty="0">
              <a:solidFill>
                <a:srgbClr val="262673"/>
              </a:solidFill>
              <a:latin typeface="Times New Roman" pitchFamily="18"/>
              <a:cs typeface="Times New Roman" pitchFamily="1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5656" y="758952"/>
            <a:ext cx="6891104" cy="2454024"/>
          </a:xfrm>
        </p:spPr>
        <p:txBody>
          <a:bodyPr>
            <a:noAutofit/>
          </a:bodyPr>
          <a:lstStyle/>
          <a:p>
            <a:pPr algn="ctr"/>
            <a:r>
              <a:rPr lang="fa-IR" sz="6600" dirty="0" smtClean="0"/>
              <a:t>مقدمه ایی بر</a:t>
            </a:r>
            <a:br>
              <a:rPr lang="fa-IR" sz="6600" dirty="0" smtClean="0"/>
            </a:br>
            <a:r>
              <a:rPr lang="fa-IR" sz="6600" dirty="0" smtClean="0"/>
              <a:t>پروفشنالیسم </a:t>
            </a:r>
            <a:endParaRPr lang="en-GB" sz="6600" dirty="0"/>
          </a:p>
        </p:txBody>
      </p:sp>
      <p:sp>
        <p:nvSpPr>
          <p:cNvPr id="3" name="Subtitle 2"/>
          <p:cNvSpPr>
            <a:spLocks noGrp="1"/>
          </p:cNvSpPr>
          <p:nvPr>
            <p:ph type="subTitle" idx="1"/>
          </p:nvPr>
        </p:nvSpPr>
        <p:spPr>
          <a:xfrm>
            <a:off x="467544" y="3212976"/>
            <a:ext cx="7772400" cy="1643074"/>
          </a:xfrm>
        </p:spPr>
        <p:txBody>
          <a:bodyPr>
            <a:normAutofit fontScale="85000" lnSpcReduction="10000"/>
          </a:bodyPr>
          <a:lstStyle/>
          <a:p>
            <a:pPr algn="ctr"/>
            <a:r>
              <a:rPr lang="fa-IR" dirty="0" smtClean="0"/>
              <a:t>دکتر یدالله زارع زاده</a:t>
            </a:r>
            <a:r>
              <a:rPr lang="en-US" dirty="0" smtClean="0"/>
              <a:t>   </a:t>
            </a:r>
          </a:p>
          <a:p>
            <a:pPr algn="ctr"/>
            <a:r>
              <a:rPr lang="fa-IR" dirty="0" smtClean="0"/>
              <a:t> دانشیار آموزش پزشکی دانشگاه علوم پزشکی کردستان</a:t>
            </a:r>
          </a:p>
          <a:p>
            <a:pPr algn="ctr"/>
            <a:r>
              <a:rPr lang="fa-IR" dirty="0" smtClean="0"/>
              <a:t>همکار بورد آموزش پزشکی و دانشگاه علوم پزشکی مجازی کشور  </a:t>
            </a:r>
          </a:p>
          <a:p>
            <a:r>
              <a:rPr lang="fa-IR" dirty="0" smtClean="0"/>
              <a:t> </a:t>
            </a:r>
          </a:p>
          <a:p>
            <a:endParaRPr lang="fa-IR" dirty="0" smtClean="0"/>
          </a:p>
          <a:p>
            <a:endParaRPr lang="fa-IR" dirty="0" smtClean="0"/>
          </a:p>
          <a:p>
            <a:endParaRPr lang="fa-IR" dirty="0" smtClean="0"/>
          </a:p>
          <a:p>
            <a:endParaRPr lang="fa-IR" dirty="0" smtClean="0"/>
          </a:p>
          <a:p>
            <a:endParaRPr lang="en-GB" dirty="0"/>
          </a:p>
        </p:txBody>
      </p:sp>
    </p:spTree>
    <p:extLst>
      <p:ext uri="{BB962C8B-B14F-4D97-AF65-F5344CB8AC3E}">
        <p14:creationId xmlns:p14="http://schemas.microsoft.com/office/powerpoint/2010/main" val="5359613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lvl="0"/>
            <a:r>
              <a:rPr lang="fa-IR" dirty="0" smtClean="0">
                <a:solidFill>
                  <a:srgbClr val="00004D"/>
                </a:solidFill>
              </a:rPr>
              <a:t>ویژگیهای پروفشن:                     </a:t>
            </a:r>
            <a:br>
              <a:rPr lang="fa-IR" dirty="0" smtClean="0">
                <a:solidFill>
                  <a:srgbClr val="00004D"/>
                </a:solidFill>
              </a:rPr>
            </a:br>
            <a:endParaRPr lang="en-GB" dirty="0"/>
          </a:p>
        </p:txBody>
      </p:sp>
      <p:sp>
        <p:nvSpPr>
          <p:cNvPr id="2" name="Content Placeholder 1"/>
          <p:cNvSpPr>
            <a:spLocks noGrp="1"/>
          </p:cNvSpPr>
          <p:nvPr>
            <p:ph idx="1"/>
          </p:nvPr>
        </p:nvSpPr>
        <p:spPr/>
        <p:txBody>
          <a:bodyPr>
            <a:normAutofit lnSpcReduction="10000"/>
          </a:bodyPr>
          <a:lstStyle/>
          <a:p>
            <a:pPr lvl="0" algn="r">
              <a:buNone/>
            </a:pPr>
            <a:endParaRPr lang="fa-IR" dirty="0" smtClean="0">
              <a:solidFill>
                <a:srgbClr val="00004D"/>
              </a:solidFill>
            </a:endParaRPr>
          </a:p>
          <a:p>
            <a:pPr lvl="0" algn="r">
              <a:buClr>
                <a:srgbClr val="262673"/>
              </a:buClr>
              <a:buNone/>
            </a:pPr>
            <a:r>
              <a:rPr lang="fa-IR" dirty="0" smtClean="0">
                <a:solidFill>
                  <a:srgbClr val="C00000"/>
                </a:solidFill>
              </a:rPr>
              <a:t>خدمت ارزنده اجتماعی</a:t>
            </a:r>
          </a:p>
          <a:p>
            <a:pPr lvl="0" algn="r">
              <a:buClr>
                <a:srgbClr val="262673"/>
              </a:buClr>
              <a:buNone/>
            </a:pPr>
            <a:endParaRPr lang="en-US" dirty="0" smtClean="0">
              <a:solidFill>
                <a:srgbClr val="C00000"/>
              </a:solidFill>
            </a:endParaRPr>
          </a:p>
          <a:p>
            <a:pPr lvl="0" algn="r">
              <a:buClr>
                <a:srgbClr val="262673"/>
              </a:buClr>
              <a:buNone/>
            </a:pPr>
            <a:r>
              <a:rPr lang="fa-IR" dirty="0" smtClean="0"/>
              <a:t>اشتغال به حرفه عموماً نياز به </a:t>
            </a:r>
            <a:r>
              <a:rPr lang="fa-IR" dirty="0" smtClean="0">
                <a:solidFill>
                  <a:srgbClr val="C00000"/>
                </a:solidFill>
              </a:rPr>
              <a:t>دانش يا مهارت تخصصي</a:t>
            </a:r>
            <a:r>
              <a:rPr lang="fa-IR" dirty="0" smtClean="0"/>
              <a:t>  و آموزش </a:t>
            </a:r>
          </a:p>
          <a:p>
            <a:pPr lvl="0" algn="r">
              <a:buClr>
                <a:srgbClr val="262673"/>
              </a:buClr>
              <a:buNone/>
            </a:pPr>
            <a:r>
              <a:rPr lang="fa-IR" dirty="0" smtClean="0"/>
              <a:t>طولانی و استعداد بالا دارد</a:t>
            </a:r>
          </a:p>
          <a:p>
            <a:pPr lvl="0" algn="r">
              <a:buClr>
                <a:srgbClr val="262673"/>
              </a:buClr>
              <a:buNone/>
            </a:pPr>
            <a:endParaRPr lang="fa-IR" dirty="0" smtClean="0"/>
          </a:p>
          <a:p>
            <a:pPr lvl="0" algn="r">
              <a:buClr>
                <a:srgbClr val="262673"/>
              </a:buClr>
              <a:buNone/>
            </a:pPr>
            <a:r>
              <a:rPr lang="fa-IR" dirty="0" smtClean="0"/>
              <a:t>جامعه به اعضاء اين حرفه </a:t>
            </a:r>
            <a:r>
              <a:rPr lang="fa-IR" dirty="0" smtClean="0">
                <a:solidFill>
                  <a:srgbClr val="C00000"/>
                </a:solidFill>
              </a:rPr>
              <a:t>امتيازات خاصي </a:t>
            </a:r>
            <a:r>
              <a:rPr lang="fa-IR" dirty="0" smtClean="0"/>
              <a:t>را اعطا مي کند. </a:t>
            </a:r>
          </a:p>
          <a:p>
            <a:pPr lvl="0" algn="r">
              <a:buClr>
                <a:srgbClr val="262673"/>
              </a:buClr>
              <a:buNone/>
            </a:pPr>
            <a:r>
              <a:rPr lang="fa-IR" dirty="0" smtClean="0"/>
              <a:t> </a:t>
            </a:r>
          </a:p>
          <a:p>
            <a:pPr lvl="0" algn="r">
              <a:buClr>
                <a:srgbClr val="262673"/>
              </a:buClr>
              <a:buNone/>
            </a:pPr>
            <a:r>
              <a:rPr lang="fa-IR" dirty="0" smtClean="0"/>
              <a:t>جامعه از آنها انتظار دارد در ارائه خدمت اجتماعي </a:t>
            </a:r>
            <a:r>
              <a:rPr lang="fa-IR" dirty="0" smtClean="0">
                <a:solidFill>
                  <a:srgbClr val="C00000"/>
                </a:solidFill>
              </a:rPr>
              <a:t>منافع سلامتي بيمار و جامعه </a:t>
            </a:r>
            <a:r>
              <a:rPr lang="fa-IR" dirty="0" smtClean="0"/>
              <a:t>را بر منافع خود مقدم بدارند.</a:t>
            </a:r>
          </a:p>
          <a:p>
            <a:pPr>
              <a:buNone/>
            </a:pP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normAutofit/>
          </a:bodyPr>
          <a:lstStyle/>
          <a:p>
            <a:r>
              <a:rPr lang="fa-IR" dirty="0" smtClean="0">
                <a:latin typeface="Times New Roman" pitchFamily="18" charset="0"/>
              </a:rPr>
              <a:t>ارزشهای اصلی پروفشنالیسم             </a:t>
            </a:r>
            <a:r>
              <a:rPr lang="en-US" dirty="0">
                <a:latin typeface="Times New Roman" pitchFamily="18" charset="0"/>
              </a:rPr>
              <a:t/>
            </a:r>
            <a:br>
              <a:rPr lang="en-US" dirty="0">
                <a:latin typeface="Times New Roman" pitchFamily="18" charset="0"/>
              </a:rPr>
            </a:br>
            <a:endParaRPr lang="en-US" dirty="0">
              <a:latin typeface="Times New Roman" pitchFamily="18" charset="0"/>
            </a:endParaRPr>
          </a:p>
        </p:txBody>
      </p:sp>
      <p:sp>
        <p:nvSpPr>
          <p:cNvPr id="129027" name="Rectangle 3"/>
          <p:cNvSpPr>
            <a:spLocks noGrp="1" noChangeArrowheads="1"/>
          </p:cNvSpPr>
          <p:nvPr>
            <p:ph idx="1"/>
          </p:nvPr>
        </p:nvSpPr>
        <p:spPr/>
        <p:txBody>
          <a:bodyPr>
            <a:normAutofit fontScale="92500" lnSpcReduction="20000"/>
          </a:bodyPr>
          <a:lstStyle/>
          <a:p>
            <a:pPr lvl="1" algn="r">
              <a:buNone/>
            </a:pPr>
            <a:r>
              <a:rPr lang="fa-IR" sz="3600" dirty="0" smtClean="0">
                <a:latin typeface="Times New Roman" pitchFamily="18" charset="0"/>
              </a:rPr>
              <a:t>اولویت دادن منافع و رفاه بیماران به هر نوع منفعت </a:t>
            </a:r>
          </a:p>
          <a:p>
            <a:pPr lvl="1" algn="r">
              <a:buNone/>
            </a:pPr>
            <a:r>
              <a:rPr lang="fa-IR" sz="3600" dirty="0" smtClean="0">
                <a:latin typeface="Times New Roman" pitchFamily="18" charset="0"/>
              </a:rPr>
              <a:t>دیگر</a:t>
            </a:r>
          </a:p>
          <a:p>
            <a:pPr lvl="1" algn="r">
              <a:buNone/>
            </a:pPr>
            <a:endParaRPr lang="en-US" sz="3600" dirty="0">
              <a:latin typeface="Times New Roman" pitchFamily="18" charset="0"/>
            </a:endParaRPr>
          </a:p>
          <a:p>
            <a:pPr lvl="1" algn="r">
              <a:buNone/>
            </a:pPr>
            <a:r>
              <a:rPr lang="fa-IR" sz="3600" dirty="0" smtClean="0">
                <a:latin typeface="Times New Roman" pitchFamily="18" charset="0"/>
              </a:rPr>
              <a:t>احترام به استقلال رای و خود مختاری بیماران</a:t>
            </a:r>
          </a:p>
          <a:p>
            <a:pPr lvl="1" algn="r">
              <a:buNone/>
            </a:pPr>
            <a:endParaRPr lang="en-US" sz="3600" dirty="0">
              <a:latin typeface="Times New Roman" pitchFamily="18" charset="0"/>
            </a:endParaRPr>
          </a:p>
          <a:p>
            <a:pPr lvl="1" algn="r">
              <a:buNone/>
            </a:pPr>
            <a:r>
              <a:rPr lang="fa-IR" sz="3600" dirty="0" smtClean="0">
                <a:latin typeface="Times New Roman" pitchFamily="18" charset="0"/>
              </a:rPr>
              <a:t>تلاش در جهت عدالت اجتماعی در دسترسی به </a:t>
            </a:r>
          </a:p>
          <a:p>
            <a:pPr lvl="1" algn="r">
              <a:buNone/>
            </a:pPr>
            <a:r>
              <a:rPr lang="fa-IR" sz="3600" dirty="0" smtClean="0">
                <a:latin typeface="Times New Roman" pitchFamily="18" charset="0"/>
              </a:rPr>
              <a:t>بهداشت و درمان</a:t>
            </a:r>
          </a:p>
          <a:p>
            <a:pPr lvl="1" algn="r">
              <a:buNone/>
            </a:pPr>
            <a:r>
              <a:rPr lang="en-US" sz="3600" dirty="0" smtClean="0">
                <a:latin typeface="Times New Roman" pitchFamily="18" charset="0"/>
              </a:rPr>
              <a:t> </a:t>
            </a:r>
            <a:endParaRPr lang="en-US" sz="3600" dirty="0">
              <a:latin typeface="Times New Roman" pitchFamily="18" charset="0"/>
            </a:endParaRPr>
          </a:p>
          <a:p>
            <a:pPr lvl="2"/>
            <a:r>
              <a:rPr lang="en-US" sz="1400" dirty="0" smtClean="0"/>
              <a:t>Medical </a:t>
            </a:r>
            <a:r>
              <a:rPr lang="en-US" sz="1400" dirty="0" err="1" smtClean="0"/>
              <a:t>professionalsim</a:t>
            </a:r>
            <a:r>
              <a:rPr lang="en-US" sz="1400" dirty="0" smtClean="0"/>
              <a:t> in the new millennium? A physician charter. </a:t>
            </a:r>
            <a:r>
              <a:rPr lang="en-US" sz="1400" i="1" dirty="0" smtClean="0"/>
              <a:t>Ann Intern Med</a:t>
            </a:r>
            <a:r>
              <a:rPr lang="en-US" sz="1400" dirty="0" smtClean="0"/>
              <a:t>. 2002;136:243-246. </a:t>
            </a:r>
          </a:p>
          <a:p>
            <a:pPr lvl="2"/>
            <a:endParaRPr lang="en-US" sz="3600" dirty="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9027">
                                            <p:txEl>
                                              <p:pRg st="0" end="0"/>
                                            </p:txEl>
                                          </p:spTgt>
                                        </p:tgtEl>
                                        <p:attrNameLst>
                                          <p:attrName>style.visibility</p:attrName>
                                        </p:attrNameLst>
                                      </p:cBhvr>
                                      <p:to>
                                        <p:strVal val="visible"/>
                                      </p:to>
                                    </p:set>
                                    <p:animEffect transition="in" filter="blinds(horizontal)">
                                      <p:cBhvr>
                                        <p:cTn id="7" dur="500"/>
                                        <p:tgtEl>
                                          <p:spTgt spid="1290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9027">
                                            <p:txEl>
                                              <p:pRg st="1" end="1"/>
                                            </p:txEl>
                                          </p:spTgt>
                                        </p:tgtEl>
                                        <p:attrNameLst>
                                          <p:attrName>style.visibility</p:attrName>
                                        </p:attrNameLst>
                                      </p:cBhvr>
                                      <p:to>
                                        <p:strVal val="visible"/>
                                      </p:to>
                                    </p:set>
                                    <p:animEffect transition="in" filter="blinds(horizontal)">
                                      <p:cBhvr>
                                        <p:cTn id="12" dur="500"/>
                                        <p:tgtEl>
                                          <p:spTgt spid="129027">
                                            <p:txEl>
                                              <p:pRg st="1" end="1"/>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29027">
                                            <p:txEl>
                                              <p:pRg st="3" end="3"/>
                                            </p:txEl>
                                          </p:spTgt>
                                        </p:tgtEl>
                                        <p:attrNameLst>
                                          <p:attrName>style.visibility</p:attrName>
                                        </p:attrNameLst>
                                      </p:cBhvr>
                                      <p:to>
                                        <p:strVal val="visible"/>
                                      </p:to>
                                    </p:set>
                                    <p:animEffect transition="in" filter="blinds(horizontal)">
                                      <p:cBhvr>
                                        <p:cTn id="15" dur="500"/>
                                        <p:tgtEl>
                                          <p:spTgt spid="129027">
                                            <p:txEl>
                                              <p:pRg st="3" end="3"/>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29027">
                                            <p:txEl>
                                              <p:pRg st="5" end="5"/>
                                            </p:txEl>
                                          </p:spTgt>
                                        </p:tgtEl>
                                        <p:attrNameLst>
                                          <p:attrName>style.visibility</p:attrName>
                                        </p:attrNameLst>
                                      </p:cBhvr>
                                      <p:to>
                                        <p:strVal val="visible"/>
                                      </p:to>
                                    </p:set>
                                    <p:animEffect transition="in" filter="blinds(horizontal)">
                                      <p:cBhvr>
                                        <p:cTn id="18" dur="500"/>
                                        <p:tgtEl>
                                          <p:spTgt spid="129027">
                                            <p:txEl>
                                              <p:pRg st="5" end="5"/>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129027">
                                            <p:txEl>
                                              <p:pRg st="6" end="6"/>
                                            </p:txEl>
                                          </p:spTgt>
                                        </p:tgtEl>
                                        <p:attrNameLst>
                                          <p:attrName>style.visibility</p:attrName>
                                        </p:attrNameLst>
                                      </p:cBhvr>
                                      <p:to>
                                        <p:strVal val="visible"/>
                                      </p:to>
                                    </p:set>
                                    <p:animEffect transition="in" filter="blinds(horizontal)">
                                      <p:cBhvr>
                                        <p:cTn id="21" dur="500"/>
                                        <p:tgtEl>
                                          <p:spTgt spid="129027">
                                            <p:txEl>
                                              <p:pRg st="6" end="6"/>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129027">
                                            <p:txEl>
                                              <p:pRg st="7" end="7"/>
                                            </p:txEl>
                                          </p:spTgt>
                                        </p:tgtEl>
                                        <p:attrNameLst>
                                          <p:attrName>style.visibility</p:attrName>
                                        </p:attrNameLst>
                                      </p:cBhvr>
                                      <p:to>
                                        <p:strVal val="visible"/>
                                      </p:to>
                                    </p:set>
                                    <p:animEffect transition="in" filter="blinds(horizontal)">
                                      <p:cBhvr>
                                        <p:cTn id="24" dur="500"/>
                                        <p:tgtEl>
                                          <p:spTgt spid="129027">
                                            <p:txEl>
                                              <p:pRg st="7" end="7"/>
                                            </p:tx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129027">
                                            <p:txEl>
                                              <p:pRg st="8" end="8"/>
                                            </p:txEl>
                                          </p:spTgt>
                                        </p:tgtEl>
                                        <p:attrNameLst>
                                          <p:attrName>style.visibility</p:attrName>
                                        </p:attrNameLst>
                                      </p:cBhvr>
                                      <p:to>
                                        <p:strVal val="visible"/>
                                      </p:to>
                                    </p:set>
                                    <p:animEffect transition="in" filter="blinds(horizontal)">
                                      <p:cBhvr>
                                        <p:cTn id="27" dur="500"/>
                                        <p:tgtEl>
                                          <p:spTgt spid="129027">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29027">
                                            <p:txEl>
                                              <p:pRg st="3" end="3"/>
                                            </p:txEl>
                                          </p:spTgt>
                                        </p:tgtEl>
                                        <p:attrNameLst>
                                          <p:attrName>style.visibility</p:attrName>
                                        </p:attrNameLst>
                                      </p:cBhvr>
                                      <p:to>
                                        <p:strVal val="visible"/>
                                      </p:to>
                                    </p:set>
                                    <p:animEffect transition="in" filter="blinds(horizontal)">
                                      <p:cBhvr>
                                        <p:cTn id="32" dur="500"/>
                                        <p:tgtEl>
                                          <p:spTgt spid="129027">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29027">
                                            <p:txEl>
                                              <p:pRg st="5" end="5"/>
                                            </p:txEl>
                                          </p:spTgt>
                                        </p:tgtEl>
                                        <p:attrNameLst>
                                          <p:attrName>style.visibility</p:attrName>
                                        </p:attrNameLst>
                                      </p:cBhvr>
                                      <p:to>
                                        <p:strVal val="visible"/>
                                      </p:to>
                                    </p:set>
                                    <p:animEffect transition="in" filter="blinds(horizontal)">
                                      <p:cBhvr>
                                        <p:cTn id="37" dur="500"/>
                                        <p:tgtEl>
                                          <p:spTgt spid="12902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29027">
                                            <p:txEl>
                                              <p:pRg st="6" end="6"/>
                                            </p:txEl>
                                          </p:spTgt>
                                        </p:tgtEl>
                                        <p:attrNameLst>
                                          <p:attrName>style.visibility</p:attrName>
                                        </p:attrNameLst>
                                      </p:cBhvr>
                                      <p:to>
                                        <p:strVal val="visible"/>
                                      </p:to>
                                    </p:set>
                                    <p:animEffect transition="in" filter="blinds(horizontal)">
                                      <p:cBhvr>
                                        <p:cTn id="42" dur="500"/>
                                        <p:tgtEl>
                                          <p:spTgt spid="12902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129027">
                                            <p:txEl>
                                              <p:pRg st="7" end="7"/>
                                            </p:txEl>
                                          </p:spTgt>
                                        </p:tgtEl>
                                        <p:attrNameLst>
                                          <p:attrName>style.visibility</p:attrName>
                                        </p:attrNameLst>
                                      </p:cBhvr>
                                      <p:to>
                                        <p:strVal val="visible"/>
                                      </p:to>
                                    </p:set>
                                    <p:animEffect transition="in" filter="blinds(horizontal)">
                                      <p:cBhvr>
                                        <p:cTn id="47" dur="500"/>
                                        <p:tgtEl>
                                          <p:spTgt spid="12902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129027">
                                            <p:txEl>
                                              <p:pRg st="8" end="8"/>
                                            </p:txEl>
                                          </p:spTgt>
                                        </p:tgtEl>
                                        <p:attrNameLst>
                                          <p:attrName>style.visibility</p:attrName>
                                        </p:attrNameLst>
                                      </p:cBhvr>
                                      <p:to>
                                        <p:strVal val="visible"/>
                                      </p:to>
                                    </p:set>
                                    <p:animEffect transition="in" filter="blinds(horizontal)">
                                      <p:cBhvr>
                                        <p:cTn id="52" dur="500"/>
                                        <p:tgtEl>
                                          <p:spTgt spid="12902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7"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smtClean="0"/>
              <a:t>انسان پروفشنال                    </a:t>
            </a:r>
            <a:endParaRPr lang="en-GB" dirty="0"/>
          </a:p>
        </p:txBody>
      </p:sp>
      <p:sp>
        <p:nvSpPr>
          <p:cNvPr id="2" name="Content Placeholder 1"/>
          <p:cNvSpPr>
            <a:spLocks noGrp="1"/>
          </p:cNvSpPr>
          <p:nvPr>
            <p:ph idx="1"/>
          </p:nvPr>
        </p:nvSpPr>
        <p:spPr/>
        <p:txBody>
          <a:bodyPr/>
          <a:lstStyle/>
          <a:p>
            <a:pPr algn="r">
              <a:buNone/>
            </a:pPr>
            <a:r>
              <a:rPr lang="fa-IR" dirty="0" smtClean="0"/>
              <a:t>کسی است که دارای دانش ومهارت تخصصی  ، ویژه و پیچیده  است </a:t>
            </a:r>
          </a:p>
          <a:p>
            <a:pPr algn="r">
              <a:buNone/>
            </a:pPr>
            <a:endParaRPr lang="fa-IR" dirty="0" smtClean="0"/>
          </a:p>
          <a:p>
            <a:pPr algn="r">
              <a:buNone/>
            </a:pPr>
            <a:r>
              <a:rPr lang="fa-IR" dirty="0" smtClean="0"/>
              <a:t>جامعه امتیازاتی و حقوقی برای فرد پروفشنال قائل است که برای اهل کسب و کار قایل نیست.</a:t>
            </a:r>
          </a:p>
          <a:p>
            <a:pPr algn="r">
              <a:buNone/>
            </a:pPr>
            <a:r>
              <a:rPr lang="fa-IR" dirty="0" smtClean="0"/>
              <a:t>جامعه مسئولیتهایی را متوجه فرد پروفشنال میکند و انتظاراتی ازوی دارد که از ارباب سایر حرف ندارد.</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fa-IR" dirty="0" smtClean="0"/>
              <a:t>پزشکان و جامعه پزشکی به عنوان پروفشن           </a:t>
            </a:r>
            <a:endParaRPr lang="en-GB" dirty="0"/>
          </a:p>
        </p:txBody>
      </p:sp>
      <p:sp>
        <p:nvSpPr>
          <p:cNvPr id="2" name="Content Placeholder 1"/>
          <p:cNvSpPr>
            <a:spLocks noGrp="1"/>
          </p:cNvSpPr>
          <p:nvPr>
            <p:ph idx="1"/>
          </p:nvPr>
        </p:nvSpPr>
        <p:spPr/>
        <p:txBody>
          <a:bodyPr/>
          <a:lstStyle/>
          <a:p>
            <a:pPr algn="r">
              <a:buNone/>
            </a:pPr>
            <a:endParaRPr lang="en-US" dirty="0" smtClean="0"/>
          </a:p>
          <a:p>
            <a:pPr algn="r">
              <a:buNone/>
            </a:pPr>
            <a:r>
              <a:rPr lang="fa-IR" dirty="0" smtClean="0"/>
              <a:t>دارای دانش پیچیده ، نیازمند مهارتهای عالی و بی بدیل پزشکی</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smtClean="0"/>
              <a:t>امتیازات جامعه به پزشکی </a:t>
            </a:r>
            <a:endParaRPr lang="fa-IR" dirty="0"/>
          </a:p>
        </p:txBody>
      </p:sp>
      <p:sp>
        <p:nvSpPr>
          <p:cNvPr id="2" name="Content Placeholder 1"/>
          <p:cNvSpPr>
            <a:spLocks noGrp="1"/>
          </p:cNvSpPr>
          <p:nvPr>
            <p:ph idx="1"/>
          </p:nvPr>
        </p:nvSpPr>
        <p:spPr/>
        <p:txBody>
          <a:bodyPr/>
          <a:lstStyle/>
          <a:p>
            <a:pPr algn="r">
              <a:buNone/>
            </a:pPr>
            <a:r>
              <a:rPr lang="fa-IR" dirty="0" smtClean="0"/>
              <a:t> </a:t>
            </a:r>
          </a:p>
          <a:p>
            <a:pPr algn="r">
              <a:buNone/>
            </a:pPr>
            <a:r>
              <a:rPr lang="fa-IR" dirty="0" smtClean="0"/>
              <a:t>انواع معاینات و پروسیجرهای حساس </a:t>
            </a:r>
          </a:p>
          <a:p>
            <a:pPr algn="r">
              <a:buNone/>
            </a:pPr>
            <a:r>
              <a:rPr lang="fa-IR" dirty="0" smtClean="0"/>
              <a:t> </a:t>
            </a:r>
            <a:r>
              <a:rPr lang="fa-IR" dirty="0" smtClean="0">
                <a:solidFill>
                  <a:srgbClr val="FF0000"/>
                </a:solidFill>
              </a:rPr>
              <a:t>با از دست دادن یک چشم من چه مقدار از خودم را از دست داده ام؟ </a:t>
            </a:r>
            <a:r>
              <a:rPr lang="fa-IR" dirty="0" smtClean="0"/>
              <a:t>تعیین دیه</a:t>
            </a:r>
          </a:p>
          <a:p>
            <a:pPr algn="r">
              <a:buNone/>
            </a:pPr>
            <a:r>
              <a:rPr lang="fa-IR" dirty="0" smtClean="0"/>
              <a:t>انواع رازها و سوالات مهم و حساس </a:t>
            </a:r>
          </a:p>
          <a:p>
            <a:pPr algn="r">
              <a:buNone/>
            </a:pPr>
            <a:r>
              <a:rPr lang="fa-IR" dirty="0" smtClean="0"/>
              <a:t>دادن داروها و حتی مواد مخدر </a:t>
            </a:r>
          </a:p>
          <a:p>
            <a:pPr algn="r">
              <a:buNone/>
            </a:pPr>
            <a:r>
              <a:rPr lang="fa-IR" dirty="0" smtClean="0"/>
              <a:t>دستمزد بالا ، پذیرش درآمد زیاد </a:t>
            </a:r>
          </a:p>
          <a:p>
            <a:pPr algn="r">
              <a:buNone/>
            </a:pPr>
            <a:r>
              <a:rPr lang="fa-IR" dirty="0" smtClean="0"/>
              <a:t>احترام اجتماعی.........</a:t>
            </a:r>
          </a:p>
          <a:p>
            <a:endParaRPr lang="fa-I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smtClean="0"/>
              <a:t>مسئولیت های اجتماعی </a:t>
            </a:r>
            <a:endParaRPr lang="fa-IR" dirty="0"/>
          </a:p>
        </p:txBody>
      </p:sp>
      <p:sp>
        <p:nvSpPr>
          <p:cNvPr id="2" name="Content Placeholder 1"/>
          <p:cNvSpPr>
            <a:spLocks noGrp="1"/>
          </p:cNvSpPr>
          <p:nvPr>
            <p:ph idx="1"/>
          </p:nvPr>
        </p:nvSpPr>
        <p:spPr/>
        <p:txBody>
          <a:bodyPr/>
          <a:lstStyle/>
          <a:p>
            <a:pPr algn="r">
              <a:buNone/>
            </a:pPr>
            <a:endParaRPr lang="fa-IR" dirty="0" smtClean="0"/>
          </a:p>
          <a:p>
            <a:pPr algn="r">
              <a:buNone/>
            </a:pPr>
            <a:r>
              <a:rPr lang="fa-IR" dirty="0" smtClean="0"/>
              <a:t>ترجیح </a:t>
            </a:r>
            <a:r>
              <a:rPr lang="fa-IR" dirty="0" smtClean="0">
                <a:solidFill>
                  <a:srgbClr val="FF0000"/>
                </a:solidFill>
              </a:rPr>
              <a:t>منافع </a:t>
            </a:r>
            <a:r>
              <a:rPr lang="fa-IR" dirty="0" smtClean="0"/>
              <a:t>بیمار به منافع خود</a:t>
            </a:r>
          </a:p>
          <a:p>
            <a:pPr algn="r">
              <a:buNone/>
            </a:pPr>
            <a:r>
              <a:rPr lang="fa-IR" dirty="0" smtClean="0"/>
              <a:t> </a:t>
            </a:r>
            <a:r>
              <a:rPr lang="fa-IR" dirty="0" smtClean="0">
                <a:solidFill>
                  <a:srgbClr val="FF0000"/>
                </a:solidFill>
              </a:rPr>
              <a:t>کنترل </a:t>
            </a:r>
            <a:r>
              <a:rPr lang="fa-IR" dirty="0" smtClean="0"/>
              <a:t>رفتار اهل پروفشن توسط خود آنان </a:t>
            </a:r>
          </a:p>
          <a:p>
            <a:pPr algn="r">
              <a:buNone/>
            </a:pPr>
            <a:r>
              <a:rPr lang="fa-IR" dirty="0" smtClean="0"/>
              <a:t>گذاشتن </a:t>
            </a:r>
            <a:r>
              <a:rPr lang="fa-IR" dirty="0" smtClean="0">
                <a:solidFill>
                  <a:srgbClr val="FF0000"/>
                </a:solidFill>
              </a:rPr>
              <a:t>استاندارد</a:t>
            </a:r>
            <a:r>
              <a:rPr lang="fa-IR" dirty="0" smtClean="0"/>
              <a:t>هایی  که منافع جامعه را تضمین کنند. </a:t>
            </a:r>
            <a:endParaRPr lang="en-US" dirty="0" smtClean="0"/>
          </a:p>
          <a:p>
            <a:pPr algn="r">
              <a:buNone/>
            </a:pPr>
            <a:r>
              <a:rPr lang="fa-IR" dirty="0" smtClean="0"/>
              <a:t>برخورد </a:t>
            </a:r>
            <a:r>
              <a:rPr lang="fa-IR" dirty="0" smtClean="0">
                <a:solidFill>
                  <a:srgbClr val="FF0000"/>
                </a:solidFill>
              </a:rPr>
              <a:t>فوری</a:t>
            </a:r>
            <a:r>
              <a:rPr lang="fa-IR" dirty="0" smtClean="0"/>
              <a:t> با عدم رعایت اصول و استاندادردها</a:t>
            </a:r>
          </a:p>
          <a:p>
            <a:pPr algn="r">
              <a:buNone/>
            </a:pPr>
            <a:r>
              <a:rPr lang="fa-IR" dirty="0" smtClean="0"/>
              <a:t>آموزش علم و اخلاق در جهت منافع جامعه </a:t>
            </a:r>
            <a:r>
              <a:rPr lang="fa-IR" dirty="0" smtClean="0">
                <a:solidFill>
                  <a:srgbClr val="FF0000"/>
                </a:solidFill>
              </a:rPr>
              <a:t>صرفا</a:t>
            </a:r>
            <a:r>
              <a:rPr lang="fa-IR" dirty="0" smtClean="0"/>
              <a:t> به افراد مستعد</a:t>
            </a:r>
          </a:p>
          <a:p>
            <a:pPr algn="r">
              <a:buNone/>
            </a:pPr>
            <a:r>
              <a:rPr lang="fa-IR" dirty="0" smtClean="0"/>
              <a:t>رعایت و آموزش معنویت، حق باوری، آداب و اصول  </a:t>
            </a:r>
            <a:endParaRPr lang="en-GB" dirty="0" smtClean="0"/>
          </a:p>
          <a:p>
            <a:pPr>
              <a:buNone/>
            </a:pPr>
            <a:endParaRPr lang="fa-I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smtClean="0"/>
              <a:t>نکته در اینجاست               </a:t>
            </a:r>
            <a:endParaRPr lang="en-GB" dirty="0"/>
          </a:p>
        </p:txBody>
      </p:sp>
      <p:sp>
        <p:nvSpPr>
          <p:cNvPr id="2" name="Content Placeholder 1"/>
          <p:cNvSpPr>
            <a:spLocks noGrp="1"/>
          </p:cNvSpPr>
          <p:nvPr>
            <p:ph idx="1"/>
          </p:nvPr>
        </p:nvSpPr>
        <p:spPr/>
        <p:txBody>
          <a:bodyPr/>
          <a:lstStyle/>
          <a:p>
            <a:pPr algn="ctr">
              <a:buNone/>
            </a:pPr>
            <a:r>
              <a:rPr lang="fa-IR" dirty="0" smtClean="0"/>
              <a:t> </a:t>
            </a:r>
          </a:p>
          <a:p>
            <a:pPr algn="ctr">
              <a:buNone/>
            </a:pPr>
            <a:r>
              <a:rPr lang="fa-IR" dirty="0" smtClean="0"/>
              <a:t>کنترل رفتار اهل پروفشن توسط خود آنان              </a:t>
            </a:r>
          </a:p>
          <a:p>
            <a:pPr algn="ctr">
              <a:buNone/>
            </a:pPr>
            <a:r>
              <a:rPr lang="fa-IR" dirty="0" smtClean="0"/>
              <a:t> هم یک </a:t>
            </a:r>
            <a:r>
              <a:rPr lang="fa-IR" dirty="0" smtClean="0">
                <a:solidFill>
                  <a:srgbClr val="FF0000"/>
                </a:solidFill>
              </a:rPr>
              <a:t>امتیاز مهم </a:t>
            </a:r>
            <a:r>
              <a:rPr lang="fa-IR" dirty="0" smtClean="0"/>
              <a:t>است و هم یک </a:t>
            </a:r>
            <a:r>
              <a:rPr lang="fa-IR" dirty="0" smtClean="0">
                <a:solidFill>
                  <a:srgbClr val="FF0000"/>
                </a:solidFill>
              </a:rPr>
              <a:t>مسئولیت بزرگ  </a:t>
            </a:r>
          </a:p>
          <a:p>
            <a:pPr algn="ctr">
              <a:buNone/>
            </a:pPr>
            <a:endParaRPr lang="fa-IR" dirty="0" smtClean="0"/>
          </a:p>
          <a:p>
            <a:pPr algn="ctr">
              <a:buNone/>
            </a:pPr>
            <a:r>
              <a:rPr lang="fa-IR" dirty="0" smtClean="0"/>
              <a:t>اینکه پروفشن چقدر به مسئولیت خود عمل میکند به وجدان عمومی جامعه وسنجش اعتماد عمومی جامعه به آن پروفشن رجوع باید کرد.              </a:t>
            </a:r>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i="1" dirty="0" smtClean="0"/>
              <a:t>The concept of professionalism</a:t>
            </a:r>
            <a:r>
              <a:rPr lang="en-US" dirty="0" smtClean="0"/>
              <a:t/>
            </a:r>
            <a:br>
              <a:rPr lang="en-US" dirty="0" smtClean="0"/>
            </a:br>
            <a:endParaRPr lang="fa-IR" dirty="0"/>
          </a:p>
        </p:txBody>
      </p:sp>
      <p:sp>
        <p:nvSpPr>
          <p:cNvPr id="2" name="Content Placeholder 1"/>
          <p:cNvSpPr>
            <a:spLocks noGrp="1"/>
          </p:cNvSpPr>
          <p:nvPr>
            <p:ph idx="1"/>
          </p:nvPr>
        </p:nvSpPr>
        <p:spPr/>
        <p:txBody>
          <a:bodyPr>
            <a:noAutofit/>
          </a:bodyPr>
          <a:lstStyle/>
          <a:p>
            <a:r>
              <a:rPr lang="en-GB" sz="4000" dirty="0" smtClean="0"/>
              <a:t>As </a:t>
            </a:r>
            <a:r>
              <a:rPr lang="en-GB" sz="4000" dirty="0" err="1" smtClean="0"/>
              <a:t>Freidson</a:t>
            </a:r>
            <a:r>
              <a:rPr lang="en-GB" sz="4000" dirty="0" smtClean="0"/>
              <a:t> (1994, p. 169) suggests, ‘much of the debate about professionalism is clouded by unstated assumptions and inconsistent and incomplete usages’.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i="1" dirty="0" smtClean="0"/>
              <a:t>The concept of professionalism</a:t>
            </a:r>
            <a:r>
              <a:rPr lang="en-US" dirty="0" smtClean="0"/>
              <a:t/>
            </a:r>
            <a:br>
              <a:rPr lang="en-US" dirty="0" smtClean="0"/>
            </a:br>
            <a:endParaRPr lang="fa-IR" dirty="0"/>
          </a:p>
        </p:txBody>
      </p:sp>
      <p:sp>
        <p:nvSpPr>
          <p:cNvPr id="2" name="Content Placeholder 1"/>
          <p:cNvSpPr>
            <a:spLocks noGrp="1"/>
          </p:cNvSpPr>
          <p:nvPr>
            <p:ph idx="1"/>
          </p:nvPr>
        </p:nvSpPr>
        <p:spPr/>
        <p:txBody>
          <a:bodyPr>
            <a:normAutofit/>
          </a:bodyPr>
          <a:lstStyle/>
          <a:p>
            <a:r>
              <a:rPr lang="en-GB" sz="3600" dirty="0" smtClean="0"/>
              <a:t>Indeed, Hargreaves and Goodson (1996, p. 4) refer to the lack of consensus relating to the meaning of professionalism</a:t>
            </a:r>
          </a:p>
          <a:p>
            <a:r>
              <a:rPr lang="en-GB" sz="3600" dirty="0" smtClean="0"/>
              <a:t>Fox (1992, p. 2) ‘</a:t>
            </a:r>
            <a:r>
              <a:rPr lang="en-GB" sz="3600" dirty="0" smtClean="0">
                <a:solidFill>
                  <a:srgbClr val="C00000"/>
                </a:solidFill>
              </a:rPr>
              <a:t>Professionalism means different things to different people. </a:t>
            </a:r>
            <a:endParaRPr lang="fa-IR" sz="3600" dirty="0">
              <a:solidFill>
                <a:srgbClr val="C0000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fa-IR"/>
          </a:p>
        </p:txBody>
      </p:sp>
      <p:sp>
        <p:nvSpPr>
          <p:cNvPr id="2" name="Content Placeholder 1"/>
          <p:cNvSpPr>
            <a:spLocks noGrp="1"/>
          </p:cNvSpPr>
          <p:nvPr>
            <p:ph idx="1"/>
          </p:nvPr>
        </p:nvSpPr>
        <p:spPr/>
        <p:txBody>
          <a:bodyPr/>
          <a:lstStyle/>
          <a:p>
            <a:r>
              <a:rPr lang="en-GB" dirty="0" smtClean="0"/>
              <a:t>Hoyle :</a:t>
            </a:r>
          </a:p>
          <a:p>
            <a:r>
              <a:rPr lang="en-GB" dirty="0" smtClean="0">
                <a:solidFill>
                  <a:srgbClr val="C00000"/>
                </a:solidFill>
              </a:rPr>
              <a:t>strategies </a:t>
            </a:r>
          </a:p>
          <a:p>
            <a:r>
              <a:rPr lang="en-GB" dirty="0" smtClean="0">
                <a:solidFill>
                  <a:srgbClr val="C00000"/>
                </a:solidFill>
              </a:rPr>
              <a:t> rhetoric </a:t>
            </a:r>
          </a:p>
          <a:p>
            <a:r>
              <a:rPr lang="en-GB" dirty="0" smtClean="0"/>
              <a:t>employed by members of an occupation in </a:t>
            </a:r>
          </a:p>
          <a:p>
            <a:r>
              <a:rPr lang="en-GB" dirty="0" smtClean="0"/>
              <a:t>seeking to improve status, salary and conditions’ (1975 p. 315). </a:t>
            </a:r>
            <a:endParaRPr lang="fa-I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کار </a:t>
            </a:r>
            <a:br>
              <a:rPr lang="fa-IR" dirty="0" smtClean="0"/>
            </a:br>
            <a:r>
              <a:rPr lang="fa-IR" dirty="0" smtClean="0"/>
              <a:t>جبران خلیل جبران</a:t>
            </a:r>
            <a:endParaRPr lang="fa-IR" dirty="0"/>
          </a:p>
        </p:txBody>
      </p:sp>
      <p:sp>
        <p:nvSpPr>
          <p:cNvPr id="3" name="Content Placeholder 2"/>
          <p:cNvSpPr>
            <a:spLocks noGrp="1"/>
          </p:cNvSpPr>
          <p:nvPr>
            <p:ph idx="1"/>
          </p:nvPr>
        </p:nvSpPr>
        <p:spPr/>
        <p:txBody>
          <a:bodyPr>
            <a:normAutofit fontScale="25000" lnSpcReduction="20000"/>
          </a:bodyPr>
          <a:lstStyle/>
          <a:p>
            <a:pPr algn="r">
              <a:buNone/>
            </a:pPr>
            <a:r>
              <a:rPr lang="fa-IR" sz="4200" dirty="0" smtClean="0"/>
              <a:t>وآنگاه دهقانی پای پیش نهاد و گفت برای ما از کار سخن بگوی.</a:t>
            </a:r>
          </a:p>
          <a:p>
            <a:pPr algn="r">
              <a:buNone/>
            </a:pPr>
            <a:r>
              <a:rPr lang="fa-IR" sz="4200" dirty="0" smtClean="0"/>
              <a:t>پیامبر گفت:</a:t>
            </a:r>
          </a:p>
          <a:p>
            <a:pPr algn="r">
              <a:buNone/>
            </a:pPr>
            <a:r>
              <a:rPr lang="fa-IR" sz="4200" dirty="0" smtClean="0"/>
              <a:t>کار کردن همگام شدن است با زمین و آسمان. و بیکار ماندن بیگانه گشتن است با بهار و تابستان، و خزان و زمستان.</a:t>
            </a:r>
          </a:p>
          <a:p>
            <a:pPr algn="r">
              <a:buNone/>
            </a:pPr>
            <a:r>
              <a:rPr lang="fa-IR" sz="4200" dirty="0" smtClean="0"/>
              <a:t>.... وکار تهی و بی جان است مگر عشق در میان باشد؛</a:t>
            </a:r>
          </a:p>
          <a:p>
            <a:pPr algn="r">
              <a:buNone/>
            </a:pPr>
            <a:r>
              <a:rPr lang="fa-IR" sz="4200" dirty="0" smtClean="0"/>
              <a:t>وهنگامی که با عشق کار می کنی، خود را با خود و با خلق و با خدا پیوند می دهی.</a:t>
            </a:r>
          </a:p>
          <a:p>
            <a:pPr algn="r">
              <a:buNone/>
            </a:pPr>
            <a:r>
              <a:rPr lang="fa-IR" sz="4200" dirty="0" smtClean="0"/>
              <a:t>و اکنون با تو بگویم که کار با عشق چیست؟</a:t>
            </a:r>
          </a:p>
          <a:p>
            <a:pPr algn="r">
              <a:buNone/>
            </a:pPr>
            <a:r>
              <a:rPr lang="fa-IR" sz="4200" dirty="0" smtClean="0"/>
              <a:t>کار با عشق آنستکه پارچه ای را با تار و پود قلب خویش ببافی</a:t>
            </a:r>
          </a:p>
          <a:p>
            <a:pPr algn="r">
              <a:buNone/>
            </a:pPr>
            <a:r>
              <a:rPr lang="fa-IR" sz="4200" dirty="0" smtClean="0"/>
              <a:t>بدین امید که معشوق تو آن را بر تن خواهد کرد.</a:t>
            </a:r>
          </a:p>
          <a:p>
            <a:pPr algn="r">
              <a:buNone/>
            </a:pPr>
            <a:r>
              <a:rPr lang="fa-IR" sz="4200" dirty="0" smtClean="0"/>
              <a:t>کار با عشق آن است که خانه ای را با خشت محبت بنا کنی</a:t>
            </a:r>
          </a:p>
          <a:p>
            <a:pPr algn="r">
              <a:buNone/>
            </a:pPr>
            <a:r>
              <a:rPr lang="fa-IR" sz="4200" dirty="0" smtClean="0"/>
              <a:t>بدین امید که محبوب تو در آن زندگی خواهد کرد.</a:t>
            </a:r>
          </a:p>
          <a:p>
            <a:pPr algn="r">
              <a:buNone/>
            </a:pPr>
            <a:r>
              <a:rPr lang="fa-IR" sz="4200" dirty="0" smtClean="0"/>
              <a:t>کار با عشق آنست که دانه ای را با لطف و مهربانی بکاری</a:t>
            </a:r>
          </a:p>
          <a:p>
            <a:pPr algn="r">
              <a:buNone/>
            </a:pPr>
            <a:r>
              <a:rPr lang="fa-IR" sz="4200" dirty="0" smtClean="0"/>
              <a:t>و حاصل آن را با لذت درو کنی</a:t>
            </a:r>
          </a:p>
          <a:p>
            <a:pPr algn="r">
              <a:buNone/>
            </a:pPr>
            <a:r>
              <a:rPr lang="fa-IR" sz="4200" dirty="0" smtClean="0"/>
              <a:t>چنانکه گویی معشوق تو آنرا تناول خواهد کرد.</a:t>
            </a:r>
          </a:p>
          <a:p>
            <a:pPr algn="r">
              <a:buNone/>
            </a:pPr>
            <a:r>
              <a:rPr lang="fa-IR" sz="4200" dirty="0" smtClean="0"/>
              <a:t>وبالاخره کار با عشق آنستکه هر چیز را با نَفَس خویش جان دهی</a:t>
            </a:r>
          </a:p>
          <a:p>
            <a:pPr algn="r">
              <a:buNone/>
            </a:pPr>
            <a:r>
              <a:rPr lang="fa-IR" sz="4200" dirty="0" smtClean="0"/>
              <a:t>و بدانی که تمام پاکان و قدیسان عالم در کار تو می نگرند.</a:t>
            </a:r>
          </a:p>
          <a:p>
            <a:endParaRPr lang="fa-IR" dirty="0"/>
          </a:p>
        </p:txBody>
      </p:sp>
    </p:spTree>
    <p:extLst>
      <p:ext uri="{BB962C8B-B14F-4D97-AF65-F5344CB8AC3E}">
        <p14:creationId xmlns:p14="http://schemas.microsoft.com/office/powerpoint/2010/main" val="3877425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linds(horizontal)">
                                      <p:cBhvr>
                                        <p:cTn id="25" dur="500"/>
                                        <p:tgtEl>
                                          <p:spTgt spid="3">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linds(horizontal)">
                                      <p:cBhvr>
                                        <p:cTn id="28" dur="500"/>
                                        <p:tgtEl>
                                          <p:spTgt spid="3">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blinds(horizontal)">
                                      <p:cBhvr>
                                        <p:cTn id="31" dur="500"/>
                                        <p:tgtEl>
                                          <p:spTgt spid="3">
                                            <p:txEl>
                                              <p:pRg st="8" end="8"/>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blinds(horizontal)">
                                      <p:cBhvr>
                                        <p:cTn id="34" dur="500"/>
                                        <p:tgtEl>
                                          <p:spTgt spid="3">
                                            <p:txEl>
                                              <p:pRg st="9" end="9"/>
                                            </p:txEl>
                                          </p:spTgt>
                                        </p:tgtEl>
                                      </p:cBhvr>
                                    </p:animEffect>
                                  </p:childTnLst>
                                </p:cTn>
                              </p:par>
                              <p:par>
                                <p:cTn id="35" presetID="3" presetClass="entr" presetSubtype="1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blinds(horizontal)">
                                      <p:cBhvr>
                                        <p:cTn id="37" dur="500"/>
                                        <p:tgtEl>
                                          <p:spTgt spid="3">
                                            <p:txEl>
                                              <p:pRg st="10" end="10"/>
                                            </p:txEl>
                                          </p:spTgt>
                                        </p:tgtEl>
                                      </p:cBhvr>
                                    </p:animEffect>
                                  </p:childTnLst>
                                </p:cTn>
                              </p:par>
                              <p:par>
                                <p:cTn id="38" presetID="3" presetClass="entr" presetSubtype="10" fill="hold" nodeType="withEffect">
                                  <p:stCondLst>
                                    <p:cond delay="0"/>
                                  </p:stCondLst>
                                  <p:childTnLst>
                                    <p:set>
                                      <p:cBhvr>
                                        <p:cTn id="39" dur="1" fill="hold">
                                          <p:stCondLst>
                                            <p:cond delay="0"/>
                                          </p:stCondLst>
                                        </p:cTn>
                                        <p:tgtEl>
                                          <p:spTgt spid="3">
                                            <p:txEl>
                                              <p:pRg st="11" end="11"/>
                                            </p:txEl>
                                          </p:spTgt>
                                        </p:tgtEl>
                                        <p:attrNameLst>
                                          <p:attrName>style.visibility</p:attrName>
                                        </p:attrNameLst>
                                      </p:cBhvr>
                                      <p:to>
                                        <p:strVal val="visible"/>
                                      </p:to>
                                    </p:set>
                                    <p:animEffect transition="in" filter="blinds(horizontal)">
                                      <p:cBhvr>
                                        <p:cTn id="40" dur="500"/>
                                        <p:tgtEl>
                                          <p:spTgt spid="3">
                                            <p:txEl>
                                              <p:pRg st="11" end="11"/>
                                            </p:txEl>
                                          </p:spTgt>
                                        </p:tgtEl>
                                      </p:cBhvr>
                                    </p:animEffect>
                                  </p:childTnLst>
                                </p:cTn>
                              </p:par>
                              <p:par>
                                <p:cTn id="41" presetID="3" presetClass="entr" presetSubtype="10" fill="hold" nodeType="with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animEffect transition="in" filter="blinds(horizontal)">
                                      <p:cBhvr>
                                        <p:cTn id="43" dur="500"/>
                                        <p:tgtEl>
                                          <p:spTgt spid="3">
                                            <p:txEl>
                                              <p:pRg st="12" end="12"/>
                                            </p:txEl>
                                          </p:spTgt>
                                        </p:tgtEl>
                                      </p:cBhvr>
                                    </p:animEffect>
                                  </p:childTnLst>
                                </p:cTn>
                              </p:par>
                              <p:par>
                                <p:cTn id="44" presetID="3" presetClass="entr" presetSubtype="10" fill="hold" nodeType="withEffect">
                                  <p:stCondLst>
                                    <p:cond delay="0"/>
                                  </p:stCondLst>
                                  <p:childTnLst>
                                    <p:set>
                                      <p:cBhvr>
                                        <p:cTn id="45" dur="1" fill="hold">
                                          <p:stCondLst>
                                            <p:cond delay="0"/>
                                          </p:stCondLst>
                                        </p:cTn>
                                        <p:tgtEl>
                                          <p:spTgt spid="3">
                                            <p:txEl>
                                              <p:pRg st="13" end="13"/>
                                            </p:txEl>
                                          </p:spTgt>
                                        </p:tgtEl>
                                        <p:attrNameLst>
                                          <p:attrName>style.visibility</p:attrName>
                                        </p:attrNameLst>
                                      </p:cBhvr>
                                      <p:to>
                                        <p:strVal val="visible"/>
                                      </p:to>
                                    </p:set>
                                    <p:animEffect transition="in" filter="blinds(horizontal)">
                                      <p:cBhvr>
                                        <p:cTn id="46" dur="500"/>
                                        <p:tgtEl>
                                          <p:spTgt spid="3">
                                            <p:txEl>
                                              <p:pRg st="13" end="13"/>
                                            </p:txEl>
                                          </p:spTgt>
                                        </p:tgtEl>
                                      </p:cBhvr>
                                    </p:animEffect>
                                  </p:childTnLst>
                                </p:cTn>
                              </p:par>
                              <p:par>
                                <p:cTn id="47" presetID="3" presetClass="entr" presetSubtype="10" fill="hold" nodeType="withEffect">
                                  <p:stCondLst>
                                    <p:cond delay="0"/>
                                  </p:stCondLst>
                                  <p:childTnLst>
                                    <p:set>
                                      <p:cBhvr>
                                        <p:cTn id="48" dur="1" fill="hold">
                                          <p:stCondLst>
                                            <p:cond delay="0"/>
                                          </p:stCondLst>
                                        </p:cTn>
                                        <p:tgtEl>
                                          <p:spTgt spid="3">
                                            <p:txEl>
                                              <p:pRg st="14" end="14"/>
                                            </p:txEl>
                                          </p:spTgt>
                                        </p:tgtEl>
                                        <p:attrNameLst>
                                          <p:attrName>style.visibility</p:attrName>
                                        </p:attrNameLst>
                                      </p:cBhvr>
                                      <p:to>
                                        <p:strVal val="visible"/>
                                      </p:to>
                                    </p:set>
                                    <p:animEffect transition="in" filter="blinds(horizontal)">
                                      <p:cBhvr>
                                        <p:cTn id="49"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fa-IR"/>
          </a:p>
        </p:txBody>
      </p:sp>
      <p:sp>
        <p:nvSpPr>
          <p:cNvPr id="2" name="Content Placeholder 1"/>
          <p:cNvSpPr>
            <a:spLocks noGrp="1"/>
          </p:cNvSpPr>
          <p:nvPr>
            <p:ph idx="1"/>
          </p:nvPr>
        </p:nvSpPr>
        <p:spPr/>
        <p:txBody>
          <a:bodyPr/>
          <a:lstStyle/>
          <a:p>
            <a:r>
              <a:rPr lang="en-GB" dirty="0" err="1" smtClean="0"/>
              <a:t>Sockett</a:t>
            </a:r>
            <a:r>
              <a:rPr lang="en-GB" dirty="0" smtClean="0"/>
              <a:t> (1996, p. 23) : </a:t>
            </a:r>
          </a:p>
          <a:p>
            <a:r>
              <a:rPr lang="en-GB" dirty="0" smtClean="0"/>
              <a:t>‘</a:t>
            </a:r>
            <a:r>
              <a:rPr lang="en-GB" sz="5400" dirty="0" smtClean="0"/>
              <a:t>Professionalism is about the </a:t>
            </a:r>
            <a:r>
              <a:rPr lang="en-GB" sz="5400" dirty="0" smtClean="0">
                <a:solidFill>
                  <a:srgbClr val="C00000"/>
                </a:solidFill>
              </a:rPr>
              <a:t>quality</a:t>
            </a:r>
            <a:r>
              <a:rPr lang="en-GB" sz="5400" dirty="0" smtClean="0"/>
              <a:t> of practice’, ‘and the public </a:t>
            </a:r>
            <a:r>
              <a:rPr lang="en-GB" sz="5400" dirty="0" smtClean="0">
                <a:solidFill>
                  <a:srgbClr val="C00000"/>
                </a:solidFill>
              </a:rPr>
              <a:t>status</a:t>
            </a:r>
            <a:r>
              <a:rPr lang="en-GB" sz="5400" dirty="0" smtClean="0"/>
              <a:t> of the job’</a:t>
            </a:r>
            <a:endParaRPr lang="fa-IR" sz="54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fa-IR"/>
          </a:p>
        </p:txBody>
      </p:sp>
      <p:sp>
        <p:nvSpPr>
          <p:cNvPr id="2" name="Content Placeholder 1"/>
          <p:cNvSpPr>
            <a:spLocks noGrp="1"/>
          </p:cNvSpPr>
          <p:nvPr>
            <p:ph idx="1"/>
          </p:nvPr>
        </p:nvSpPr>
        <p:spPr/>
        <p:txBody>
          <a:bodyPr/>
          <a:lstStyle/>
          <a:p>
            <a:r>
              <a:rPr lang="en-GB" dirty="0" smtClean="0"/>
              <a:t>Naylor’s (2001, p. 322) : </a:t>
            </a:r>
          </a:p>
          <a:p>
            <a:r>
              <a:rPr lang="en-US" b="1" dirty="0" smtClean="0"/>
              <a:t>‘</a:t>
            </a:r>
            <a:r>
              <a:rPr lang="en-US" dirty="0" smtClean="0"/>
              <a:t>Professionalism consists of the attitudes and behavior one possesses toward one’s profession.</a:t>
            </a:r>
            <a:endParaRPr lang="fa-I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professionalism</a:t>
            </a:r>
            <a:endParaRPr lang="fa-IR" dirty="0"/>
          </a:p>
        </p:txBody>
      </p:sp>
      <p:sp>
        <p:nvSpPr>
          <p:cNvPr id="2" name="Content Placeholder 1"/>
          <p:cNvSpPr>
            <a:spLocks noGrp="1"/>
          </p:cNvSpPr>
          <p:nvPr>
            <p:ph idx="1"/>
          </p:nvPr>
        </p:nvSpPr>
        <p:spPr/>
        <p:txBody>
          <a:bodyPr/>
          <a:lstStyle/>
          <a:p>
            <a:pPr algn="ctr">
              <a:buNone/>
            </a:pPr>
            <a:endParaRPr lang="fa-IR" dirty="0" smtClean="0"/>
          </a:p>
          <a:p>
            <a:pPr algn="ctr">
              <a:buNone/>
            </a:pPr>
            <a:endParaRPr lang="fa-IR" dirty="0" smtClean="0"/>
          </a:p>
          <a:p>
            <a:pPr algn="ctr">
              <a:buNone/>
            </a:pPr>
            <a:r>
              <a:rPr lang="fa-IR" dirty="0" smtClean="0"/>
              <a:t>حفظ و ارتقای کیفیت خدمات حرفه</a:t>
            </a:r>
          </a:p>
          <a:p>
            <a:pPr algn="ctr">
              <a:buNone/>
            </a:pPr>
            <a:r>
              <a:rPr lang="fa-IR" dirty="0" smtClean="0"/>
              <a:t>حفظ و ارتقای موقعیت و قدرت اجتماعی حرفه</a:t>
            </a:r>
            <a:endParaRPr lang="fa-I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professional culture</a:t>
            </a:r>
            <a:endParaRPr lang="fa-IR" dirty="0"/>
          </a:p>
        </p:txBody>
      </p:sp>
      <p:sp>
        <p:nvSpPr>
          <p:cNvPr id="2" name="Content Placeholder 1"/>
          <p:cNvSpPr>
            <a:spLocks noGrp="1"/>
          </p:cNvSpPr>
          <p:nvPr>
            <p:ph idx="1"/>
          </p:nvPr>
        </p:nvSpPr>
        <p:spPr/>
        <p:txBody>
          <a:bodyPr>
            <a:normAutofit/>
          </a:bodyPr>
          <a:lstStyle/>
          <a:p>
            <a:r>
              <a:rPr lang="en-GB" dirty="0" smtClean="0"/>
              <a:t>may be interpreted as </a:t>
            </a:r>
          </a:p>
          <a:p>
            <a:pPr>
              <a:buFont typeface="Wingdings" panose="05000000000000000000" pitchFamily="2" charset="2"/>
              <a:buChar char="q"/>
            </a:pPr>
            <a:r>
              <a:rPr lang="en-GB" dirty="0" smtClean="0"/>
              <a:t>shared ideologies,</a:t>
            </a:r>
          </a:p>
          <a:p>
            <a:pPr>
              <a:buFont typeface="Wingdings" panose="05000000000000000000" pitchFamily="2" charset="2"/>
              <a:buChar char="q"/>
            </a:pPr>
            <a:r>
              <a:rPr lang="en-GB" dirty="0" smtClean="0"/>
              <a:t> values </a:t>
            </a:r>
          </a:p>
          <a:p>
            <a:pPr>
              <a:buFont typeface="Wingdings" panose="05000000000000000000" pitchFamily="2" charset="2"/>
              <a:buChar char="q"/>
            </a:pPr>
            <a:r>
              <a:rPr lang="en-GB" dirty="0" smtClean="0"/>
              <a:t>general ways of </a:t>
            </a:r>
          </a:p>
          <a:p>
            <a:pPr>
              <a:buFont typeface="Wingdings" panose="05000000000000000000" pitchFamily="2" charset="2"/>
              <a:buChar char="q"/>
            </a:pPr>
            <a:r>
              <a:rPr lang="en-GB" dirty="0" smtClean="0"/>
              <a:t>attitudes to working </a:t>
            </a:r>
          </a:p>
          <a:p>
            <a:pPr>
              <a:buFont typeface="Wingdings" panose="05000000000000000000" pitchFamily="2" charset="2"/>
              <a:buChar char="q"/>
            </a:pPr>
            <a:r>
              <a:rPr lang="en-GB" dirty="0" smtClean="0"/>
              <a:t>relationships,</a:t>
            </a:r>
          </a:p>
          <a:p>
            <a:pPr>
              <a:buFont typeface="Wingdings" panose="05000000000000000000" pitchFamily="2" charset="2"/>
              <a:buChar char="q"/>
            </a:pPr>
            <a:r>
              <a:rPr lang="en-GB" dirty="0" smtClean="0"/>
              <a:t> language</a:t>
            </a:r>
          </a:p>
          <a:p>
            <a:pPr>
              <a:buFont typeface="Wingdings" panose="05000000000000000000" pitchFamily="2" charset="2"/>
              <a:buChar char="q"/>
            </a:pPr>
            <a:r>
              <a:rPr lang="en-GB" dirty="0" smtClean="0"/>
              <a:t>symbols </a:t>
            </a:r>
          </a:p>
          <a:p>
            <a:r>
              <a:rPr lang="en-GB" dirty="0" smtClean="0"/>
              <a:t>distinctive to a particular social unit’ (Hoyle and Wallace, 2005, p. 103)</a:t>
            </a:r>
            <a:endParaRPr lang="fa-I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professionalism</a:t>
            </a:r>
            <a:endParaRPr lang="fa-IR" dirty="0"/>
          </a:p>
        </p:txBody>
      </p:sp>
      <p:sp>
        <p:nvSpPr>
          <p:cNvPr id="2" name="Content Placeholder 1"/>
          <p:cNvSpPr>
            <a:spLocks noGrp="1"/>
          </p:cNvSpPr>
          <p:nvPr>
            <p:ph idx="1"/>
          </p:nvPr>
        </p:nvSpPr>
        <p:spPr/>
        <p:txBody>
          <a:bodyPr/>
          <a:lstStyle/>
          <a:p>
            <a:endParaRPr lang="fa-IR" dirty="0" smtClean="0"/>
          </a:p>
          <a:p>
            <a:endParaRPr lang="fa-IR" dirty="0" smtClean="0"/>
          </a:p>
          <a:p>
            <a:r>
              <a:rPr lang="en-GB" dirty="0" smtClean="0"/>
              <a:t>the identification and expression of what is required and expected of members of a profession.</a:t>
            </a:r>
            <a:endParaRPr lang="fa-I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dirty="0" smtClean="0"/>
              <a:t>Multiple ‘</a:t>
            </a:r>
            <a:r>
              <a:rPr lang="en-GB" dirty="0" err="1" smtClean="0"/>
              <a:t>professionalities</a:t>
            </a:r>
            <a:r>
              <a:rPr lang="fa-IR" dirty="0" smtClean="0"/>
              <a:t/>
            </a:r>
            <a:br>
              <a:rPr lang="fa-IR" dirty="0" smtClean="0"/>
            </a:br>
            <a:r>
              <a:rPr lang="en-GB" dirty="0" smtClean="0"/>
              <a:t>a range of </a:t>
            </a:r>
            <a:r>
              <a:rPr lang="en-GB" dirty="0" err="1" smtClean="0"/>
              <a:t>professionality</a:t>
            </a:r>
            <a:endParaRPr lang="fa-IR" dirty="0"/>
          </a:p>
        </p:txBody>
      </p:sp>
      <p:sp>
        <p:nvSpPr>
          <p:cNvPr id="2" name="Content Placeholder 1"/>
          <p:cNvSpPr>
            <a:spLocks noGrp="1"/>
          </p:cNvSpPr>
          <p:nvPr>
            <p:ph idx="1"/>
          </p:nvPr>
        </p:nvSpPr>
        <p:spPr/>
        <p:txBody>
          <a:bodyPr/>
          <a:lstStyle/>
          <a:p>
            <a:r>
              <a:rPr lang="en-GB" dirty="0" smtClean="0"/>
              <a:t>orientations within any profession underpins an evident </a:t>
            </a:r>
            <a:r>
              <a:rPr lang="en-GB" dirty="0" smtClean="0">
                <a:solidFill>
                  <a:srgbClr val="C00000"/>
                </a:solidFill>
              </a:rPr>
              <a:t>diversity of outlook, attitudes, values, ideologies and approaches </a:t>
            </a:r>
            <a:r>
              <a:rPr lang="en-GB" dirty="0" smtClean="0"/>
              <a:t>to the job, then the </a:t>
            </a:r>
            <a:r>
              <a:rPr lang="en-GB" dirty="0" smtClean="0">
                <a:solidFill>
                  <a:srgbClr val="002060"/>
                </a:solidFill>
              </a:rPr>
              <a:t>homogeneity, commonality or consensus </a:t>
            </a:r>
            <a:r>
              <a:rPr lang="en-GB" dirty="0" smtClean="0"/>
              <a:t>which are generally identified as essential to professionalism necessarily become indefinable.</a:t>
            </a:r>
            <a:endParaRPr lang="fa-I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smtClean="0"/>
              <a:t>عناصر اصلی پروفشنالیزم</a:t>
            </a:r>
            <a:endParaRPr lang="fa-IR" dirty="0"/>
          </a:p>
        </p:txBody>
      </p:sp>
      <p:sp>
        <p:nvSpPr>
          <p:cNvPr id="2" name="Content Placeholder 1"/>
          <p:cNvSpPr>
            <a:spLocks noGrp="1"/>
          </p:cNvSpPr>
          <p:nvPr>
            <p:ph idx="1"/>
          </p:nvPr>
        </p:nvSpPr>
        <p:spPr/>
        <p:txBody>
          <a:bodyPr/>
          <a:lstStyle/>
          <a:p>
            <a:pPr algn="ctr"/>
            <a:endParaRPr lang="en-US" sz="3200" dirty="0" smtClean="0"/>
          </a:p>
          <a:p>
            <a:pPr algn="ctr"/>
            <a:r>
              <a:rPr lang="fa-IR" sz="3200" dirty="0" smtClean="0"/>
              <a:t>خدمات را با چه کیفیتی باید ارائه دهیم؟</a:t>
            </a:r>
          </a:p>
          <a:p>
            <a:pPr algn="ctr"/>
            <a:r>
              <a:rPr lang="fa-IR" sz="3200" dirty="0" smtClean="0"/>
              <a:t>در مقابل چه چیزی بخواهیم؟ </a:t>
            </a:r>
            <a:endParaRPr lang="en-US" sz="3200" dirty="0" smtClean="0"/>
          </a:p>
          <a:p>
            <a:pPr algn="r"/>
            <a:endParaRPr lang="en-US" dirty="0" smtClean="0"/>
          </a:p>
          <a:p>
            <a:pPr algn="r" rtl="1"/>
            <a:r>
              <a:rPr lang="fa-IR" dirty="0" smtClean="0"/>
              <a:t>آیا پروفشنالیزم از خارج حرفه تحمیل میشود و یا از درون حرفه بر میخیزد؟</a:t>
            </a:r>
            <a:endParaRPr lang="fa-I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p:txBody>
          <a:bodyPr>
            <a:normAutofit/>
          </a:bodyPr>
          <a:lstStyle/>
          <a:p>
            <a:pPr algn="ctr" eaLnBrk="1" hangingPunct="1">
              <a:defRPr/>
            </a:pPr>
            <a:r>
              <a:rPr lang="fa-IR" sz="4000" dirty="0" smtClean="0"/>
              <a:t>تعریف پروفشنالیزم پزشکی</a:t>
            </a:r>
            <a:endParaRPr lang="en-GB" sz="4000" dirty="0" smtClean="0"/>
          </a:p>
        </p:txBody>
      </p:sp>
      <p:sp>
        <p:nvSpPr>
          <p:cNvPr id="13315" name="Rectangle 3"/>
          <p:cNvSpPr>
            <a:spLocks noGrp="1" noChangeArrowheads="1"/>
          </p:cNvSpPr>
          <p:nvPr>
            <p:ph idx="1"/>
          </p:nvPr>
        </p:nvSpPr>
        <p:spPr/>
        <p:txBody>
          <a:bodyPr/>
          <a:lstStyle/>
          <a:p>
            <a:pPr lvl="1" algn="just">
              <a:buNone/>
              <a:defRPr/>
            </a:pPr>
            <a:r>
              <a:rPr lang="fa-IR" b="1" dirty="0" smtClean="0"/>
              <a:t> </a:t>
            </a:r>
          </a:p>
          <a:p>
            <a:pPr lvl="1" algn="just">
              <a:buNone/>
              <a:defRPr/>
            </a:pPr>
            <a:endParaRPr lang="fa-IR" b="1" dirty="0" smtClean="0"/>
          </a:p>
          <a:p>
            <a:pPr lvl="1" algn="just">
              <a:buNone/>
              <a:defRPr/>
            </a:pPr>
            <a:endParaRPr lang="fa-IR" b="1" dirty="0" smtClean="0"/>
          </a:p>
          <a:p>
            <a:pPr lvl="1" algn="just">
              <a:buNone/>
              <a:defRPr/>
            </a:pPr>
            <a:endParaRPr lang="en-GB" b="1" dirty="0" smtClean="0"/>
          </a:p>
          <a:p>
            <a:pPr lvl="1" algn="r" eaLnBrk="1" hangingPunct="1">
              <a:buNone/>
              <a:defRPr/>
            </a:pPr>
            <a:r>
              <a:rPr lang="fa-IR" dirty="0" smtClean="0"/>
              <a:t>       پروفشنالیزم به تمام ارزشها باورها ارتباطات و مسئولیتهایی اشاره دارد که پایبندی به آنها </a:t>
            </a:r>
            <a:r>
              <a:rPr lang="fa-IR" dirty="0" smtClean="0">
                <a:solidFill>
                  <a:srgbClr val="FF0000"/>
                </a:solidFill>
              </a:rPr>
              <a:t>موجب جلب اعتماد عمومی </a:t>
            </a:r>
            <a:r>
              <a:rPr lang="fa-IR" dirty="0" smtClean="0"/>
              <a:t>به جامعه علوم پزشکی و بویژه </a:t>
            </a:r>
            <a:r>
              <a:rPr lang="fa-IR" dirty="0"/>
              <a:t>پ</a:t>
            </a:r>
            <a:r>
              <a:rPr lang="fa-IR" dirty="0" smtClean="0"/>
              <a:t>زشکان میگردد.</a:t>
            </a:r>
          </a:p>
          <a:p>
            <a:pPr lvl="1" algn="r" eaLnBrk="1" hangingPunct="1">
              <a:buNone/>
              <a:defRPr/>
            </a:pPr>
            <a:endParaRPr lang="en-GB" dirty="0" smtClean="0"/>
          </a:p>
        </p:txBody>
      </p:sp>
    </p:spTree>
    <p:extLst>
      <p:ext uri="{BB962C8B-B14F-4D97-AF65-F5344CB8AC3E}">
        <p14:creationId xmlns:p14="http://schemas.microsoft.com/office/powerpoint/2010/main" val="113253813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fade">
                                      <p:cBhvr>
                                        <p:cTn id="7" dur="2000"/>
                                        <p:tgtEl>
                                          <p:spTgt spid="1331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315">
                                            <p:txEl>
                                              <p:pRg st="4" end="4"/>
                                            </p:txEl>
                                          </p:spTgt>
                                        </p:tgtEl>
                                        <p:attrNameLst>
                                          <p:attrName>style.visibility</p:attrName>
                                        </p:attrNameLst>
                                      </p:cBhvr>
                                      <p:to>
                                        <p:strVal val="visible"/>
                                      </p:to>
                                    </p:set>
                                    <p:animEffect transition="in" filter="fade">
                                      <p:cBhvr>
                                        <p:cTn id="10" dur="2000"/>
                                        <p:tgtEl>
                                          <p:spTgt spid="133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سوال                    </a:t>
            </a:r>
            <a:endParaRPr lang="en-US" dirty="0"/>
          </a:p>
        </p:txBody>
      </p:sp>
      <p:sp>
        <p:nvSpPr>
          <p:cNvPr id="3" name="Content Placeholder 2"/>
          <p:cNvSpPr>
            <a:spLocks noGrp="1"/>
          </p:cNvSpPr>
          <p:nvPr>
            <p:ph idx="1"/>
          </p:nvPr>
        </p:nvSpPr>
        <p:spPr/>
        <p:txBody>
          <a:bodyPr/>
          <a:lstStyle/>
          <a:p>
            <a:pPr algn="ctr"/>
            <a:r>
              <a:rPr lang="fa-IR" sz="8800" dirty="0" smtClean="0"/>
              <a:t>پروفشنالیزم در تقابل با ؟؟؟؟؟؟؟؟  </a:t>
            </a:r>
          </a:p>
          <a:p>
            <a:r>
              <a:rPr lang="fa-IR" dirty="0" smtClean="0"/>
              <a:t>                                                </a:t>
            </a:r>
            <a:endParaRPr lang="en-US" dirty="0"/>
          </a:p>
        </p:txBody>
      </p:sp>
    </p:spTree>
    <p:extLst>
      <p:ext uri="{BB962C8B-B14F-4D97-AF65-F5344CB8AC3E}">
        <p14:creationId xmlns:p14="http://schemas.microsoft.com/office/powerpoint/2010/main" val="2512357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smtClean="0"/>
              <a:t>عناصر اصلی پروفشنالیزم</a:t>
            </a:r>
            <a:endParaRPr lang="fa-IR" dirty="0"/>
          </a:p>
        </p:txBody>
      </p:sp>
      <p:sp>
        <p:nvSpPr>
          <p:cNvPr id="2" name="Content Placeholder 1"/>
          <p:cNvSpPr>
            <a:spLocks noGrp="1"/>
          </p:cNvSpPr>
          <p:nvPr>
            <p:ph idx="1"/>
          </p:nvPr>
        </p:nvSpPr>
        <p:spPr/>
        <p:txBody>
          <a:bodyPr>
            <a:normAutofit fontScale="92500" lnSpcReduction="20000"/>
          </a:bodyPr>
          <a:lstStyle/>
          <a:p>
            <a:pPr algn="r">
              <a:buNone/>
            </a:pPr>
            <a:endParaRPr lang="en-US" sz="4400" dirty="0" smtClean="0">
              <a:solidFill>
                <a:srgbClr val="FF0000"/>
              </a:solidFill>
            </a:endParaRPr>
          </a:p>
          <a:p>
            <a:pPr algn="r" rtl="1"/>
            <a:r>
              <a:rPr lang="fa-IR" sz="2400" dirty="0" smtClean="0">
                <a:solidFill>
                  <a:srgbClr val="FF0000"/>
                </a:solidFill>
              </a:rPr>
              <a:t>آیا پروفشنالیزم از خارج حرفه تحمیل میشود و یا از درون حرفه بر میخیزد؟</a:t>
            </a:r>
          </a:p>
          <a:p>
            <a:pPr algn="r" rtl="1"/>
            <a:endParaRPr lang="fa-IR" sz="1200" dirty="0" smtClean="0"/>
          </a:p>
          <a:p>
            <a:pPr algn="r" rtl="1"/>
            <a:endParaRPr lang="fa-IR" sz="1200" dirty="0" smtClean="0"/>
          </a:p>
          <a:p>
            <a:pPr algn="ctr" rtl="1"/>
            <a:endParaRPr lang="fa-IR" sz="5400" dirty="0" smtClean="0"/>
          </a:p>
          <a:p>
            <a:pPr algn="ctr" rtl="1"/>
            <a:r>
              <a:rPr lang="fa-IR" sz="5400" dirty="0" smtClean="0"/>
              <a:t>پاسخ به این سوال موجب موضع گیری اهل حرفه و انتخاب مدل پروفشنالیزم میشود.</a:t>
            </a:r>
            <a:endParaRPr lang="fa-IR" sz="5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rtl="1"/>
            <a:r>
              <a:rPr lang="fa-IR" dirty="0" smtClean="0"/>
              <a:t>اهداف کارگاه</a:t>
            </a:r>
            <a:endParaRPr lang="fa-IR" dirty="0"/>
          </a:p>
        </p:txBody>
      </p:sp>
      <p:sp>
        <p:nvSpPr>
          <p:cNvPr id="2" name="Content Placeholder 1"/>
          <p:cNvSpPr>
            <a:spLocks noGrp="1"/>
          </p:cNvSpPr>
          <p:nvPr>
            <p:ph idx="1"/>
          </p:nvPr>
        </p:nvSpPr>
        <p:spPr/>
        <p:txBody>
          <a:bodyPr/>
          <a:lstStyle/>
          <a:p>
            <a:pPr algn="r" rtl="1">
              <a:buFont typeface="Wingdings" panose="05000000000000000000" pitchFamily="2" charset="2"/>
              <a:buChar char="v"/>
            </a:pPr>
            <a:r>
              <a:rPr lang="fa-IR" dirty="0" smtClean="0"/>
              <a:t>تعریف مفهومی و نگاهی گذرا به تاریخچه و تعریف پروفشنالیزم</a:t>
            </a:r>
          </a:p>
          <a:p>
            <a:pPr algn="r" rtl="1">
              <a:buFont typeface="Wingdings" panose="05000000000000000000" pitchFamily="2" charset="2"/>
              <a:buChar char="v"/>
            </a:pPr>
            <a:r>
              <a:rPr lang="fa-IR" dirty="0" smtClean="0"/>
              <a:t>نگاهی به محتوایی که باید در قالب برنامه آموزش آموزشی تدریس شوند.</a:t>
            </a:r>
          </a:p>
          <a:p>
            <a:pPr algn="r" rtl="1">
              <a:buFont typeface="Wingdings" panose="05000000000000000000" pitchFamily="2" charset="2"/>
              <a:buChar char="v"/>
            </a:pPr>
            <a:r>
              <a:rPr lang="fa-IR" dirty="0" smtClean="0"/>
              <a:t>نگاهی به استراتژیهای اصلی آموزش پروفشنالیزم</a:t>
            </a:r>
          </a:p>
          <a:p>
            <a:pPr algn="r" rtl="1">
              <a:buFont typeface="Wingdings" panose="05000000000000000000" pitchFamily="2" charset="2"/>
              <a:buChar char="v"/>
            </a:pPr>
            <a:r>
              <a:rPr lang="fa-IR" dirty="0" smtClean="0"/>
              <a:t>گذری بر روش های ارزشیابی رفتار حرفه ایی</a:t>
            </a:r>
          </a:p>
          <a:p>
            <a:pPr algn="r" rtl="1">
              <a:buFont typeface="Wingdings" panose="05000000000000000000" pitchFamily="2" charset="2"/>
              <a:buChar char="v"/>
            </a:pPr>
            <a:r>
              <a:rPr lang="fa-IR" dirty="0" smtClean="0"/>
              <a:t>مثال هایی از رفتار حرفه ایی </a:t>
            </a:r>
          </a:p>
          <a:p>
            <a:pPr algn="r" rtl="1">
              <a:buFont typeface="Wingdings" panose="05000000000000000000" pitchFamily="2" charset="2"/>
              <a:buChar char="v"/>
            </a:pPr>
            <a:r>
              <a:rPr lang="fa-IR" dirty="0" smtClean="0"/>
              <a:t>مطالب و مفاهیمی در بین سطور </a:t>
            </a:r>
          </a:p>
          <a:p>
            <a:pPr algn="r" rtl="1"/>
            <a:endParaRPr lang="fa-IR" dirty="0" smtClean="0"/>
          </a:p>
          <a:p>
            <a:pPr algn="r" rtl="1"/>
            <a:endParaRPr lang="fa-IR" dirty="0"/>
          </a:p>
        </p:txBody>
      </p:sp>
    </p:spTree>
    <p:extLst>
      <p:ext uri="{BB962C8B-B14F-4D97-AF65-F5344CB8AC3E}">
        <p14:creationId xmlns:p14="http://schemas.microsoft.com/office/powerpoint/2010/main" val="249978749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fa-IR" dirty="0" smtClean="0"/>
              <a:t>بخش دوم </a:t>
            </a:r>
            <a:endParaRPr lang="fa-IR" dirty="0"/>
          </a:p>
        </p:txBody>
      </p:sp>
      <p:sp>
        <p:nvSpPr>
          <p:cNvPr id="2" name="Content Placeholder 1"/>
          <p:cNvSpPr>
            <a:spLocks noGrp="1"/>
          </p:cNvSpPr>
          <p:nvPr>
            <p:ph idx="1"/>
          </p:nvPr>
        </p:nvSpPr>
        <p:spPr/>
        <p:txBody>
          <a:bodyPr/>
          <a:lstStyle/>
          <a:p>
            <a:pPr algn="ctr">
              <a:buNone/>
            </a:pPr>
            <a:endParaRPr lang="fa-IR" dirty="0" smtClean="0"/>
          </a:p>
          <a:p>
            <a:pPr algn="ctr">
              <a:buNone/>
            </a:pPr>
            <a:endParaRPr lang="fa-IR" dirty="0" smtClean="0"/>
          </a:p>
          <a:p>
            <a:pPr algn="ctr">
              <a:buNone/>
            </a:pPr>
            <a:endParaRPr lang="fa-IR" dirty="0" smtClean="0"/>
          </a:p>
          <a:p>
            <a:pPr algn="ctr">
              <a:buNone/>
            </a:pPr>
            <a:r>
              <a:rPr lang="fa-IR" sz="7200" dirty="0" smtClean="0"/>
              <a:t>آموزش و یادگیری پروفشنالیزم</a:t>
            </a:r>
            <a:endParaRPr lang="fa-IR" sz="72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fa-IR" sz="4400" dirty="0" smtClean="0"/>
              <a:t>آموزش و یادگیری پروفشنالیزم</a:t>
            </a:r>
            <a:br>
              <a:rPr lang="fa-IR" sz="4400" dirty="0" smtClean="0"/>
            </a:br>
            <a:endParaRPr lang="fa-IR" dirty="0"/>
          </a:p>
        </p:txBody>
      </p:sp>
      <p:sp>
        <p:nvSpPr>
          <p:cNvPr id="2" name="Content Placeholder 1"/>
          <p:cNvSpPr>
            <a:spLocks noGrp="1"/>
          </p:cNvSpPr>
          <p:nvPr>
            <p:ph idx="1"/>
          </p:nvPr>
        </p:nvSpPr>
        <p:spPr/>
        <p:txBody>
          <a:bodyPr/>
          <a:lstStyle/>
          <a:p>
            <a:endParaRPr lang="en-US" dirty="0" smtClean="0"/>
          </a:p>
          <a:p>
            <a:endParaRPr lang="en-US" dirty="0" smtClean="0"/>
          </a:p>
          <a:p>
            <a:pPr marL="457200" indent="-457200">
              <a:buFont typeface="+mj-lt"/>
              <a:buAutoNum type="alphaUcPeriod"/>
            </a:pPr>
            <a:r>
              <a:rPr lang="en-US" sz="4000" dirty="0" smtClean="0"/>
              <a:t>Contents </a:t>
            </a:r>
          </a:p>
          <a:p>
            <a:pPr marL="457200" indent="-457200">
              <a:buFont typeface="+mj-lt"/>
              <a:buAutoNum type="alphaUcPeriod"/>
            </a:pPr>
            <a:r>
              <a:rPr lang="en-US" sz="4000" dirty="0" smtClean="0"/>
              <a:t>Learning and teaching strategies</a:t>
            </a:r>
            <a:endParaRPr lang="fa-IR" sz="4000" dirty="0" smtClean="0"/>
          </a:p>
          <a:p>
            <a:pPr marL="457200" indent="-457200">
              <a:buFont typeface="+mj-lt"/>
              <a:buAutoNum type="alphaUcPeriod"/>
            </a:pPr>
            <a:r>
              <a:rPr lang="en-US" sz="4000" dirty="0" smtClean="0"/>
              <a:t>Assessment of professionalism </a:t>
            </a:r>
            <a:endParaRPr lang="fa-IR" sz="4000"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smtClean="0"/>
              <a:t>Contents  </a:t>
            </a:r>
            <a:br>
              <a:rPr lang="en-US" dirty="0" smtClean="0"/>
            </a:br>
            <a:endParaRPr lang="fa-IR" dirty="0"/>
          </a:p>
        </p:txBody>
      </p:sp>
      <p:sp>
        <p:nvSpPr>
          <p:cNvPr id="2" name="Content Placeholder 1"/>
          <p:cNvSpPr>
            <a:spLocks noGrp="1"/>
          </p:cNvSpPr>
          <p:nvPr>
            <p:ph idx="1"/>
          </p:nvPr>
        </p:nvSpPr>
        <p:spPr/>
        <p:txBody>
          <a:bodyPr/>
          <a:lstStyle/>
          <a:p>
            <a:pPr>
              <a:buFont typeface="Wingdings" panose="05000000000000000000" pitchFamily="2" charset="2"/>
              <a:buChar char="Ø"/>
            </a:pPr>
            <a:r>
              <a:rPr lang="en-US" dirty="0" smtClean="0"/>
              <a:t>Definition </a:t>
            </a:r>
          </a:p>
          <a:p>
            <a:pPr>
              <a:buFont typeface="Wingdings" panose="05000000000000000000" pitchFamily="2" charset="2"/>
              <a:buChar char="Ø"/>
            </a:pPr>
            <a:r>
              <a:rPr lang="en-US" dirty="0" smtClean="0"/>
              <a:t>History</a:t>
            </a:r>
          </a:p>
          <a:p>
            <a:pPr>
              <a:buFont typeface="Wingdings" panose="05000000000000000000" pitchFamily="2" charset="2"/>
              <a:buChar char="Ø"/>
            </a:pPr>
            <a:r>
              <a:rPr lang="en-US" dirty="0"/>
              <a:t>J</a:t>
            </a:r>
            <a:r>
              <a:rPr lang="en-US" dirty="0" smtClean="0"/>
              <a:t>ustification </a:t>
            </a:r>
            <a:r>
              <a:rPr lang="en-US" dirty="0"/>
              <a:t>&amp; Benefits </a:t>
            </a:r>
          </a:p>
          <a:p>
            <a:pPr>
              <a:buFont typeface="Wingdings" panose="05000000000000000000" pitchFamily="2" charset="2"/>
              <a:buChar char="Ø"/>
            </a:pPr>
            <a:r>
              <a:rPr lang="en-US" dirty="0" smtClean="0"/>
              <a:t>Models </a:t>
            </a:r>
          </a:p>
          <a:p>
            <a:pPr>
              <a:buFont typeface="Wingdings" panose="05000000000000000000" pitchFamily="2" charset="2"/>
              <a:buChar char="Ø"/>
            </a:pPr>
            <a:r>
              <a:rPr lang="en-US" dirty="0" smtClean="0"/>
              <a:t>Characteristics</a:t>
            </a:r>
          </a:p>
          <a:p>
            <a:pPr>
              <a:buFont typeface="Wingdings" panose="05000000000000000000" pitchFamily="2" charset="2"/>
              <a:buChar char="Ø"/>
            </a:pPr>
            <a:r>
              <a:rPr lang="en-US" dirty="0" smtClean="0"/>
              <a:t>Skills </a:t>
            </a:r>
          </a:p>
          <a:p>
            <a:pPr>
              <a:buFont typeface="Wingdings" panose="05000000000000000000" pitchFamily="2" charset="2"/>
              <a:buChar char="Ø"/>
            </a:pPr>
            <a:r>
              <a:rPr lang="en-US" dirty="0" smtClean="0"/>
              <a:t>Behaviors </a:t>
            </a:r>
            <a:endParaRPr lang="fa-I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smtClean="0"/>
              <a:t>قانون اول آموزش موثر</a:t>
            </a:r>
            <a:endParaRPr lang="fa-IR" dirty="0"/>
          </a:p>
        </p:txBody>
      </p:sp>
      <p:sp>
        <p:nvSpPr>
          <p:cNvPr id="2" name="Content Placeholder 1"/>
          <p:cNvSpPr>
            <a:spLocks noGrp="1"/>
          </p:cNvSpPr>
          <p:nvPr>
            <p:ph idx="1"/>
          </p:nvPr>
        </p:nvSpPr>
        <p:spPr/>
        <p:txBody>
          <a:bodyPr/>
          <a:lstStyle/>
          <a:p>
            <a:endParaRPr lang="en-US" dirty="0" smtClean="0"/>
          </a:p>
          <a:p>
            <a:endParaRPr lang="en-US" dirty="0" smtClean="0"/>
          </a:p>
          <a:p>
            <a:pPr algn="ctr">
              <a:buNone/>
            </a:pPr>
            <a:r>
              <a:rPr lang="en-US" sz="6000" dirty="0" smtClean="0"/>
              <a:t>Teach do not preach </a:t>
            </a:r>
            <a:endParaRPr lang="fa-IR" sz="60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22960" y="404664"/>
            <a:ext cx="7543800" cy="1657094"/>
          </a:xfrm>
        </p:spPr>
        <p:txBody>
          <a:bodyPr>
            <a:normAutofit fontScale="90000"/>
          </a:bodyPr>
          <a:lstStyle/>
          <a:p>
            <a:r>
              <a:rPr lang="en-US" dirty="0" smtClean="0"/>
              <a:t/>
            </a:r>
            <a:br>
              <a:rPr lang="en-US" dirty="0" smtClean="0"/>
            </a:br>
            <a:r>
              <a:rPr lang="fa-IR" dirty="0" smtClean="0"/>
              <a:t>محتوای آموزش </a:t>
            </a:r>
            <a:br>
              <a:rPr lang="fa-IR" dirty="0" smtClean="0"/>
            </a:br>
            <a:r>
              <a:rPr lang="fa-IR" dirty="0" smtClean="0"/>
              <a:t>منفعت پروفشنالیزم برای اهل حرفه </a:t>
            </a:r>
            <a:br>
              <a:rPr lang="fa-IR" dirty="0" smtClean="0"/>
            </a:br>
            <a:endParaRPr lang="en-GB" dirty="0"/>
          </a:p>
        </p:txBody>
      </p:sp>
      <p:sp>
        <p:nvSpPr>
          <p:cNvPr id="2" name="Content Placeholder 1"/>
          <p:cNvSpPr>
            <a:spLocks noGrp="1"/>
          </p:cNvSpPr>
          <p:nvPr>
            <p:ph idx="1"/>
          </p:nvPr>
        </p:nvSpPr>
        <p:spPr/>
        <p:txBody>
          <a:bodyPr>
            <a:normAutofit fontScale="62500" lnSpcReduction="20000"/>
          </a:bodyPr>
          <a:lstStyle/>
          <a:p>
            <a:pPr algn="ctr" rtl="1">
              <a:buNone/>
            </a:pPr>
            <a:r>
              <a:rPr lang="fa-IR" sz="5200" dirty="0" smtClean="0"/>
              <a:t>اگر اعتماد عمومی کم شود:</a:t>
            </a:r>
          </a:p>
          <a:p>
            <a:pPr algn="r" rtl="1"/>
            <a:r>
              <a:rPr lang="fa-IR" dirty="0" smtClean="0"/>
              <a:t>قرار داد اجتماعی که سنگ بنای رابطه است متزلزل میشود.</a:t>
            </a:r>
          </a:p>
          <a:p>
            <a:pPr algn="r" rtl="1"/>
            <a:r>
              <a:rPr lang="fa-IR" dirty="0" smtClean="0"/>
              <a:t>امنیت اجتماعی اهل حرفه به خطر میافتد.</a:t>
            </a:r>
          </a:p>
          <a:p>
            <a:pPr algn="r" rtl="1"/>
            <a:r>
              <a:rPr lang="fa-IR" dirty="0" smtClean="0"/>
              <a:t>منزلت حرفه ایی صدها و شاید هزاران ساله اهل فضل کم رنگ میشود.</a:t>
            </a:r>
          </a:p>
          <a:p>
            <a:pPr algn="r" rtl="1"/>
            <a:r>
              <a:rPr lang="fa-IR" dirty="0" smtClean="0"/>
              <a:t>طبیب حکیم مستغنی به پزشک ماهرشاید غنی استحاله میابد. </a:t>
            </a:r>
          </a:p>
          <a:p>
            <a:pPr algn="r" rtl="1"/>
            <a:r>
              <a:rPr lang="fa-IR" dirty="0" smtClean="0"/>
              <a:t> ”روان نژندی حرفه ایی“ در افراد اهل پروفشن بروز میکند چون وجدان انسان را میشود تا حدودی توجیه کرد ولی تخدیر آسان نیست. </a:t>
            </a:r>
          </a:p>
          <a:p>
            <a:pPr algn="r" rtl="1"/>
            <a:r>
              <a:rPr lang="fa-IR" dirty="0" smtClean="0"/>
              <a:t>حس اعتماد به زیبایی رفتار خود کم و ایمان به رعنائی قامت حرفه کاهش می یابد.</a:t>
            </a:r>
          </a:p>
          <a:p>
            <a:pPr algn="r" rtl="1"/>
            <a:r>
              <a:rPr lang="fa-IR" dirty="0" smtClean="0"/>
              <a:t>آموزش حرفه و تداوم ارگانیک و پویای آن صدمه میبیند.</a:t>
            </a:r>
          </a:p>
          <a:p>
            <a:pPr algn="r" rtl="1"/>
            <a:r>
              <a:rPr lang="fa-IR" dirty="0" smtClean="0"/>
              <a:t>سایر تلاشهای صادقانه و پر زحمت کم رنگ میشوند.</a:t>
            </a:r>
          </a:p>
          <a:p>
            <a:pPr algn="ctr">
              <a:buNone/>
            </a:pPr>
            <a:endParaRPr lang="en-US" b="1" dirty="0" smtClean="0"/>
          </a:p>
          <a:p>
            <a:pPr algn="ctr">
              <a:buNone/>
            </a:pPr>
            <a:r>
              <a:rPr lang="fa-IR" b="1" dirty="0" smtClean="0"/>
              <a:t>کاهش کیفیت زندگی  و حس لذت بردن از کارو طبابت و کاهش حس معنویت و شرافت همراه با حرفه </a:t>
            </a:r>
          </a:p>
          <a:p>
            <a:pPr algn="r">
              <a:buNone/>
            </a:pPr>
            <a:r>
              <a:rPr lang="fa-IR" dirty="0" smtClean="0"/>
              <a:t>  </a:t>
            </a:r>
            <a:endParaRPr lang="en-GB"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linds(horizont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linds(horizont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linds(horizont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linds(horizont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linds(horizontal)">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blinds(horizontal)">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2">
                                            <p:txEl>
                                              <p:pRg st="10" end="10"/>
                                            </p:txEl>
                                          </p:spTgt>
                                        </p:tgtEl>
                                        <p:attrNameLst>
                                          <p:attrName>style.visibility</p:attrName>
                                        </p:attrNameLst>
                                      </p:cBhvr>
                                      <p:to>
                                        <p:strVal val="visible"/>
                                      </p:to>
                                    </p:set>
                                    <p:anim calcmode="lin" valueType="num">
                                      <p:cBhvr additive="base">
                                        <p:cTn id="52"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محتوی آموزش </a:t>
            </a:r>
            <a:br>
              <a:rPr lang="fa-IR" dirty="0" smtClean="0"/>
            </a:br>
            <a:r>
              <a:rPr lang="fa-IR" dirty="0" smtClean="0"/>
              <a:t>منفعت پروفشنالیزم برای اهل حرفه</a:t>
            </a:r>
            <a:r>
              <a:rPr lang="en-GB" dirty="0" smtClean="0"/>
              <a:t/>
            </a:r>
            <a:br>
              <a:rPr lang="en-GB" dirty="0" smtClean="0"/>
            </a:br>
            <a:endParaRPr lang="en-GB" dirty="0"/>
          </a:p>
        </p:txBody>
      </p:sp>
      <p:sp>
        <p:nvSpPr>
          <p:cNvPr id="3" name="Content Placeholder 2"/>
          <p:cNvSpPr>
            <a:spLocks noGrp="1"/>
          </p:cNvSpPr>
          <p:nvPr>
            <p:ph idx="1"/>
          </p:nvPr>
        </p:nvSpPr>
        <p:spPr/>
        <p:txBody>
          <a:bodyPr>
            <a:normAutofit/>
          </a:bodyPr>
          <a:lstStyle/>
          <a:p>
            <a:pPr algn="ctr">
              <a:buNone/>
            </a:pPr>
            <a:endParaRPr lang="en-GB" sz="5400" dirty="0" smtClean="0"/>
          </a:p>
          <a:p>
            <a:pPr algn="ctr">
              <a:buNone/>
            </a:pPr>
            <a:r>
              <a:rPr lang="en-GB" sz="5400" dirty="0" smtClean="0"/>
              <a:t> </a:t>
            </a:r>
            <a:r>
              <a:rPr lang="en-GB" sz="5400" dirty="0" smtClean="0">
                <a:solidFill>
                  <a:srgbClr val="00B050"/>
                </a:solidFill>
              </a:rPr>
              <a:t>Professionalism does not undermine </a:t>
            </a:r>
            <a:r>
              <a:rPr lang="en-US" sz="5400" dirty="0" smtClean="0">
                <a:solidFill>
                  <a:srgbClr val="00B050"/>
                </a:solidFill>
              </a:rPr>
              <a:t>professions</a:t>
            </a:r>
            <a:r>
              <a:rPr lang="en-GB" sz="5400" dirty="0" smtClean="0">
                <a:solidFill>
                  <a:srgbClr val="00B050"/>
                </a:solidFill>
              </a:rPr>
              <a:t>’ privileged status rather it underpins it  </a:t>
            </a:r>
          </a:p>
          <a:p>
            <a:pPr>
              <a:buNone/>
            </a:pPr>
            <a:endParaRPr lang="en-GB"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87216" y="548680"/>
            <a:ext cx="8015286" cy="1143008"/>
          </a:xfrm>
        </p:spPr>
        <p:txBody>
          <a:bodyPr>
            <a:normAutofit fontScale="90000"/>
          </a:bodyPr>
          <a:lstStyle/>
          <a:p>
            <a:r>
              <a:rPr lang="en-GB" dirty="0" smtClean="0"/>
              <a:t>      </a:t>
            </a:r>
            <a:r>
              <a:rPr lang="fa-IR" dirty="0" smtClean="0"/>
              <a:t> </a:t>
            </a:r>
            <a:br>
              <a:rPr lang="fa-IR" dirty="0" smtClean="0"/>
            </a:br>
            <a:r>
              <a:rPr lang="fa-IR" dirty="0" smtClean="0"/>
              <a:t/>
            </a:r>
            <a:br>
              <a:rPr lang="fa-IR" dirty="0" smtClean="0"/>
            </a:br>
            <a:r>
              <a:rPr lang="fa-IR" dirty="0" smtClean="0"/>
              <a:t> محتوای آموزش </a:t>
            </a:r>
            <a:br>
              <a:rPr lang="fa-IR" dirty="0" smtClean="0"/>
            </a:br>
            <a:r>
              <a:rPr lang="en-GB" sz="3600" dirty="0" smtClean="0"/>
              <a:t>Models of professionalism</a:t>
            </a:r>
            <a:r>
              <a:rPr lang="en-GB" dirty="0" smtClean="0"/>
              <a:t/>
            </a:r>
            <a:br>
              <a:rPr lang="en-GB" dirty="0" smtClean="0"/>
            </a:br>
            <a:endParaRPr lang="en-GB" dirty="0"/>
          </a:p>
        </p:txBody>
      </p:sp>
      <p:sp>
        <p:nvSpPr>
          <p:cNvPr id="2" name="Content Placeholder 1"/>
          <p:cNvSpPr>
            <a:spLocks noGrp="1"/>
          </p:cNvSpPr>
          <p:nvPr>
            <p:ph idx="1"/>
          </p:nvPr>
        </p:nvSpPr>
        <p:spPr/>
        <p:txBody>
          <a:bodyPr>
            <a:normAutofit/>
          </a:bodyPr>
          <a:lstStyle/>
          <a:p>
            <a:r>
              <a:rPr lang="en-GB" dirty="0" smtClean="0">
                <a:solidFill>
                  <a:srgbClr val="FF0000"/>
                </a:solidFill>
              </a:rPr>
              <a:t>Military Model </a:t>
            </a:r>
          </a:p>
          <a:p>
            <a:pPr>
              <a:buNone/>
            </a:pPr>
            <a:r>
              <a:rPr lang="en-GB" sz="2400" i="1" dirty="0" smtClean="0"/>
              <a:t>War against the disease</a:t>
            </a:r>
          </a:p>
          <a:p>
            <a:r>
              <a:rPr lang="en-GB" dirty="0" smtClean="0">
                <a:solidFill>
                  <a:srgbClr val="FF0000"/>
                </a:solidFill>
              </a:rPr>
              <a:t>The Market Model </a:t>
            </a:r>
          </a:p>
          <a:p>
            <a:pPr>
              <a:buNone/>
            </a:pPr>
            <a:r>
              <a:rPr lang="en-GB" i="1" dirty="0" smtClean="0"/>
              <a:t>Legitimate business of fee for service and product </a:t>
            </a:r>
          </a:p>
          <a:p>
            <a:r>
              <a:rPr lang="en-GB" dirty="0" smtClean="0">
                <a:solidFill>
                  <a:srgbClr val="FF0000"/>
                </a:solidFill>
              </a:rPr>
              <a:t>Social Good Model </a:t>
            </a:r>
          </a:p>
          <a:p>
            <a:pPr>
              <a:buNone/>
            </a:pPr>
            <a:r>
              <a:rPr lang="en-GB" i="1" dirty="0" smtClean="0"/>
              <a:t>Relives suffering regardless of ability to pay </a:t>
            </a:r>
          </a:p>
          <a:p>
            <a:r>
              <a:rPr lang="en-GB" dirty="0" smtClean="0">
                <a:solidFill>
                  <a:srgbClr val="FF0000"/>
                </a:solidFill>
              </a:rPr>
              <a:t>The Scientist –Technician Model </a:t>
            </a:r>
          </a:p>
          <a:p>
            <a:pPr>
              <a:buNone/>
            </a:pPr>
            <a:r>
              <a:rPr lang="en-GB" i="1" dirty="0" smtClean="0"/>
              <a:t>Creating and apply </a:t>
            </a:r>
            <a:r>
              <a:rPr lang="en-GB" i="1" dirty="0" err="1" smtClean="0"/>
              <a:t>Scien</a:t>
            </a:r>
            <a:r>
              <a:rPr lang="en-GB" i="1" dirty="0" smtClean="0"/>
              <a:t>. Knowledge to relive suffering </a:t>
            </a: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linds(horizontal)">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blinds(horizontal)">
                                      <p:cBhvr>
                                        <p:cTn id="15" dur="500"/>
                                        <p:tgtEl>
                                          <p:spTgt spid="2">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blinds(horizontal)">
                                      <p:cBhvr>
                                        <p:cTn id="18" dur="500"/>
                                        <p:tgtEl>
                                          <p:spTgt spid="2">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blinds(horizontal)">
                                      <p:cBhvr>
                                        <p:cTn id="23" dur="500"/>
                                        <p:tgtEl>
                                          <p:spTgt spid="2">
                                            <p:txEl>
                                              <p:pRg st="4" end="4"/>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Effect transition="in" filter="blinds(horizontal)">
                                      <p:cBhvr>
                                        <p:cTn id="26" dur="500"/>
                                        <p:tgtEl>
                                          <p:spTgt spid="2">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blinds(horizontal)">
                                      <p:cBhvr>
                                        <p:cTn id="31" dur="500"/>
                                        <p:tgtEl>
                                          <p:spTgt spid="2">
                                            <p:txEl>
                                              <p:pRg st="6" end="6"/>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2">
                                            <p:txEl>
                                              <p:pRg st="7" end="7"/>
                                            </p:txEl>
                                          </p:spTgt>
                                        </p:tgtEl>
                                        <p:attrNameLst>
                                          <p:attrName>style.visibility</p:attrName>
                                        </p:attrNameLst>
                                      </p:cBhvr>
                                      <p:to>
                                        <p:strVal val="visible"/>
                                      </p:to>
                                    </p:set>
                                    <p:animEffect transition="in" filter="blinds(horizontal)">
                                      <p:cBhvr>
                                        <p:cTn id="34"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 model to teach professionalism </a:t>
            </a:r>
            <a:endParaRPr lang="en-GB" dirty="0"/>
          </a:p>
        </p:txBody>
      </p:sp>
      <p:sp>
        <p:nvSpPr>
          <p:cNvPr id="3" name="Content Placeholder 2"/>
          <p:cNvSpPr>
            <a:spLocks noGrp="1"/>
          </p:cNvSpPr>
          <p:nvPr>
            <p:ph idx="1"/>
          </p:nvPr>
        </p:nvSpPr>
        <p:spPr/>
        <p:txBody>
          <a:bodyPr>
            <a:normAutofit/>
          </a:bodyPr>
          <a:lstStyle/>
          <a:p>
            <a:r>
              <a:rPr lang="en-GB" dirty="0" smtClean="0"/>
              <a:t>1-Defining characteristics of accepted </a:t>
            </a:r>
            <a:r>
              <a:rPr lang="en-GB" dirty="0" smtClean="0">
                <a:solidFill>
                  <a:srgbClr val="FF0000"/>
                </a:solidFill>
              </a:rPr>
              <a:t>behaviour</a:t>
            </a:r>
          </a:p>
          <a:p>
            <a:pPr>
              <a:buNone/>
            </a:pPr>
            <a:r>
              <a:rPr lang="en-GB" dirty="0" smtClean="0"/>
              <a:t>Policy statement , processes and mechanisms</a:t>
            </a:r>
          </a:p>
          <a:p>
            <a:r>
              <a:rPr lang="en-GB" dirty="0" smtClean="0"/>
              <a:t>2- Assessment,</a:t>
            </a:r>
          </a:p>
          <a:p>
            <a:pPr>
              <a:buNone/>
            </a:pPr>
            <a:r>
              <a:rPr lang="en-GB" dirty="0" smtClean="0"/>
              <a:t> Educators should explicitly incorporate expected behaviours into </a:t>
            </a:r>
            <a:r>
              <a:rPr lang="en-GB" dirty="0" smtClean="0">
                <a:solidFill>
                  <a:srgbClr val="FF0000"/>
                </a:solidFill>
              </a:rPr>
              <a:t>formative and </a:t>
            </a:r>
            <a:r>
              <a:rPr lang="en-GB" dirty="0" err="1" smtClean="0">
                <a:solidFill>
                  <a:srgbClr val="FF0000"/>
                </a:solidFill>
              </a:rPr>
              <a:t>summative</a:t>
            </a:r>
            <a:r>
              <a:rPr lang="en-GB" dirty="0" smtClean="0">
                <a:solidFill>
                  <a:srgbClr val="FF0000"/>
                </a:solidFill>
              </a:rPr>
              <a:t> </a:t>
            </a:r>
            <a:r>
              <a:rPr lang="en-GB" dirty="0" smtClean="0"/>
              <a:t>evaluations,</a:t>
            </a:r>
            <a:r>
              <a:rPr lang="en-GB" dirty="0" smtClean="0">
                <a:solidFill>
                  <a:srgbClr val="FF0000"/>
                </a:solidFill>
              </a:rPr>
              <a:t>360 degree </a:t>
            </a:r>
            <a:r>
              <a:rPr lang="en-GB" dirty="0" smtClean="0"/>
              <a:t>evaluations </a:t>
            </a:r>
          </a:p>
          <a:p>
            <a:r>
              <a:rPr lang="en-GB" dirty="0" smtClean="0"/>
              <a:t>3- Remediation, involves early identification of </a:t>
            </a:r>
            <a:r>
              <a:rPr lang="en-GB" dirty="0" smtClean="0">
                <a:solidFill>
                  <a:srgbClr val="FF0000"/>
                </a:solidFill>
              </a:rPr>
              <a:t>unacceptable behaviours</a:t>
            </a:r>
            <a:r>
              <a:rPr lang="en-GB" dirty="0" smtClean="0"/>
              <a:t>, explicit remediation plan</a:t>
            </a:r>
          </a:p>
          <a:p>
            <a:r>
              <a:rPr lang="en-GB" dirty="0" smtClean="0"/>
              <a:t>4- supportive institutional </a:t>
            </a:r>
            <a:r>
              <a:rPr lang="en-GB" dirty="0" smtClean="0">
                <a:solidFill>
                  <a:srgbClr val="FF0000"/>
                </a:solidFill>
              </a:rPr>
              <a:t>culture</a:t>
            </a:r>
            <a:r>
              <a:rPr lang="en-GB" dirty="0" smtClean="0"/>
              <a:t> </a:t>
            </a:r>
          </a:p>
          <a:p>
            <a:endParaRPr lang="en-GB"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چهار گام نهادینه کردن پروفشنالیزم </a:t>
            </a:r>
            <a:endParaRPr lang="en-US" dirty="0"/>
          </a:p>
        </p:txBody>
      </p:sp>
      <p:sp>
        <p:nvSpPr>
          <p:cNvPr id="3" name="Content Placeholder 2"/>
          <p:cNvSpPr>
            <a:spLocks noGrp="1"/>
          </p:cNvSpPr>
          <p:nvPr>
            <p:ph idx="1"/>
          </p:nvPr>
        </p:nvSpPr>
        <p:spPr/>
        <p:txBody>
          <a:bodyPr>
            <a:normAutofit/>
          </a:bodyPr>
          <a:lstStyle/>
          <a:p>
            <a:pPr algn="r" rtl="1">
              <a:buFont typeface="Wingdings" panose="05000000000000000000" pitchFamily="2" charset="2"/>
              <a:buChar char="v"/>
            </a:pPr>
            <a:r>
              <a:rPr lang="fa-IR" sz="3200" dirty="0"/>
              <a:t> </a:t>
            </a:r>
            <a:r>
              <a:rPr lang="fa-IR" sz="3200" dirty="0" smtClean="0"/>
              <a:t>تبیین و تعریف و اعلام رفتار مطلوب و قابل قبول </a:t>
            </a:r>
          </a:p>
          <a:p>
            <a:pPr algn="r" rtl="1">
              <a:buFont typeface="Wingdings" panose="05000000000000000000" pitchFamily="2" charset="2"/>
              <a:buChar char="v"/>
            </a:pPr>
            <a:r>
              <a:rPr lang="fa-IR" sz="3200" dirty="0" smtClean="0"/>
              <a:t>ارزیابی این رفتارها </a:t>
            </a:r>
          </a:p>
          <a:p>
            <a:pPr algn="r" rtl="1">
              <a:buFont typeface="Wingdings" panose="05000000000000000000" pitchFamily="2" charset="2"/>
              <a:buChar char="v"/>
            </a:pPr>
            <a:r>
              <a:rPr lang="fa-IR" sz="3200" dirty="0" smtClean="0"/>
              <a:t>برخورد با رفتارهای نامطلوب </a:t>
            </a:r>
          </a:p>
          <a:p>
            <a:pPr algn="r" rtl="1">
              <a:buFont typeface="Wingdings" panose="05000000000000000000" pitchFamily="2" charset="2"/>
              <a:buChar char="v"/>
            </a:pPr>
            <a:r>
              <a:rPr lang="fa-IR" sz="3200" dirty="0" smtClean="0"/>
              <a:t>محیطو فرهنگ  آموزشی و کاری حمایتگر </a:t>
            </a:r>
            <a:endParaRPr lang="en-US" sz="3200" dirty="0"/>
          </a:p>
        </p:txBody>
      </p:sp>
    </p:spTree>
    <p:extLst>
      <p:ext uri="{BB962C8B-B14F-4D97-AF65-F5344CB8AC3E}">
        <p14:creationId xmlns:p14="http://schemas.microsoft.com/office/powerpoint/2010/main" val="33874195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fa-IR" dirty="0" smtClean="0"/>
              <a:t>محتوای آموزش اخلاق حزفه ایی:</a:t>
            </a:r>
            <a:br>
              <a:rPr lang="fa-IR" dirty="0" smtClean="0"/>
            </a:br>
            <a:r>
              <a:rPr lang="fa-IR" dirty="0" smtClean="0"/>
              <a:t>ویژگیها   </a:t>
            </a:r>
            <a:endParaRPr lang="fa-IR" dirty="0"/>
          </a:p>
        </p:txBody>
      </p:sp>
      <p:sp>
        <p:nvSpPr>
          <p:cNvPr id="2" name="Content Placeholder 1"/>
          <p:cNvSpPr>
            <a:spLocks noGrp="1"/>
          </p:cNvSpPr>
          <p:nvPr>
            <p:ph idx="1"/>
          </p:nvPr>
        </p:nvSpPr>
        <p:spPr/>
        <p:txBody>
          <a:bodyPr/>
          <a:lstStyle/>
          <a:p>
            <a:pPr algn="l"/>
            <a:r>
              <a:rPr lang="en-US" dirty="0" smtClean="0"/>
              <a:t>Integrity </a:t>
            </a:r>
          </a:p>
          <a:p>
            <a:pPr algn="l"/>
            <a:r>
              <a:rPr lang="en-US" dirty="0" smtClean="0"/>
              <a:t>Character</a:t>
            </a:r>
          </a:p>
          <a:p>
            <a:pPr algn="l"/>
            <a:r>
              <a:rPr lang="en-US" dirty="0" smtClean="0"/>
              <a:t>Charisma </a:t>
            </a:r>
          </a:p>
          <a:p>
            <a:pPr algn="l"/>
            <a:r>
              <a:rPr lang="en-US" dirty="0" smtClean="0"/>
              <a:t>Knowledge</a:t>
            </a:r>
          </a:p>
          <a:p>
            <a:pPr algn="l"/>
            <a:r>
              <a:rPr lang="en-US" dirty="0" smtClean="0"/>
              <a:t>Knowledge of the wider context</a:t>
            </a:r>
          </a:p>
          <a:p>
            <a:pPr algn="r" rtl="1"/>
            <a:endParaRPr lang="fa-I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ctr"/>
            <a:r>
              <a:rPr lang="fa-IR" altLang="en-US" smtClean="0"/>
              <a:t>حافظ </a:t>
            </a:r>
          </a:p>
        </p:txBody>
      </p:sp>
      <p:sp>
        <p:nvSpPr>
          <p:cNvPr id="5123" name="Content Placeholder 2"/>
          <p:cNvSpPr>
            <a:spLocks noGrp="1"/>
          </p:cNvSpPr>
          <p:nvPr>
            <p:ph idx="1"/>
          </p:nvPr>
        </p:nvSpPr>
        <p:spPr/>
        <p:txBody>
          <a:bodyPr/>
          <a:lstStyle/>
          <a:p>
            <a:pPr algn="ctr" rtl="1">
              <a:buFont typeface="Wingdings 2" panose="05020102010507070707" pitchFamily="18" charset="2"/>
              <a:buNone/>
            </a:pPr>
            <a:r>
              <a:rPr lang="fa-IR" altLang="en-US" sz="2800" b="1" smtClean="0">
                <a:cs typeface="Arial" panose="020B0604020202020204" pitchFamily="34" charset="0"/>
              </a:rPr>
              <a:t>نه هر که چهره برافروخت دلبری داند</a:t>
            </a:r>
          </a:p>
          <a:p>
            <a:pPr algn="ctr" rtl="1">
              <a:buFont typeface="Wingdings 2" panose="05020102010507070707" pitchFamily="18" charset="2"/>
              <a:buNone/>
            </a:pPr>
            <a:r>
              <a:rPr lang="fa-IR" altLang="en-US" sz="2800" b="1" smtClean="0">
                <a:cs typeface="Arial" panose="020B0604020202020204" pitchFamily="34" charset="0"/>
              </a:rPr>
              <a:t> نه هر که آینه سازد سکندری داند</a:t>
            </a:r>
          </a:p>
          <a:p>
            <a:pPr algn="ctr" rtl="1">
              <a:buFont typeface="Wingdings 2" panose="05020102010507070707" pitchFamily="18" charset="2"/>
              <a:buNone/>
            </a:pPr>
            <a:r>
              <a:rPr lang="fa-IR" altLang="en-US" sz="2800" b="1" smtClean="0">
                <a:cs typeface="Arial" panose="020B0604020202020204" pitchFamily="34" charset="0"/>
              </a:rPr>
              <a:t> نه هر که طرف کله کج نهاد و تند نشست</a:t>
            </a:r>
          </a:p>
          <a:p>
            <a:pPr algn="ctr" rtl="1">
              <a:buFont typeface="Wingdings 2" panose="05020102010507070707" pitchFamily="18" charset="2"/>
              <a:buNone/>
            </a:pPr>
            <a:r>
              <a:rPr lang="fa-IR" altLang="en-US" sz="2800" b="1" smtClean="0">
                <a:cs typeface="Arial" panose="020B0604020202020204" pitchFamily="34" charset="0"/>
              </a:rPr>
              <a:t> کلاه داری و آیین سروری داند</a:t>
            </a:r>
          </a:p>
          <a:p>
            <a:pPr algn="ctr" rtl="1">
              <a:buFont typeface="Wingdings 2" panose="05020102010507070707" pitchFamily="18" charset="2"/>
              <a:buNone/>
            </a:pPr>
            <a:r>
              <a:rPr lang="fa-IR" altLang="en-US" sz="2800" b="1" smtClean="0">
                <a:cs typeface="Arial" panose="020B0604020202020204" pitchFamily="34" charset="0"/>
              </a:rPr>
              <a:t>هزار نکته باریکتر ز مو این جاست </a:t>
            </a:r>
          </a:p>
          <a:p>
            <a:pPr algn="ctr" rtl="1">
              <a:buFont typeface="Wingdings 2" panose="05020102010507070707" pitchFamily="18" charset="2"/>
              <a:buNone/>
            </a:pPr>
            <a:r>
              <a:rPr lang="fa-IR" altLang="en-US" sz="2800" b="1" smtClean="0">
                <a:cs typeface="Arial" panose="020B0604020202020204" pitchFamily="34" charset="0"/>
              </a:rPr>
              <a:t>نه هر که سر بتراشد قلندری داند  </a:t>
            </a:r>
          </a:p>
        </p:txBody>
      </p:sp>
    </p:spTree>
    <p:extLst>
      <p:ext uri="{BB962C8B-B14F-4D97-AF65-F5344CB8AC3E}">
        <p14:creationId xmlns:p14="http://schemas.microsoft.com/office/powerpoint/2010/main" val="92902773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fa-IR" dirty="0" smtClean="0"/>
              <a:t> محتوای آموزش اخلاق حرفه ایی:</a:t>
            </a:r>
            <a:br>
              <a:rPr lang="fa-IR" dirty="0" smtClean="0"/>
            </a:br>
            <a:r>
              <a:rPr lang="fa-IR" dirty="0" smtClean="0"/>
              <a:t>مهارتها</a:t>
            </a:r>
            <a:endParaRPr lang="fa-IR" dirty="0"/>
          </a:p>
        </p:txBody>
      </p:sp>
      <p:sp>
        <p:nvSpPr>
          <p:cNvPr id="2" name="Content Placeholder 1"/>
          <p:cNvSpPr>
            <a:spLocks noGrp="1"/>
          </p:cNvSpPr>
          <p:nvPr>
            <p:ph idx="1"/>
          </p:nvPr>
        </p:nvSpPr>
        <p:spPr/>
        <p:txBody>
          <a:bodyPr/>
          <a:lstStyle/>
          <a:p>
            <a:r>
              <a:rPr lang="en-US" dirty="0" smtClean="0"/>
              <a:t>Creative thinking</a:t>
            </a:r>
          </a:p>
          <a:p>
            <a:r>
              <a:rPr lang="en-US" dirty="0" smtClean="0"/>
              <a:t>Critical thinking </a:t>
            </a:r>
          </a:p>
          <a:p>
            <a:r>
              <a:rPr lang="en-US" dirty="0" smtClean="0">
                <a:solidFill>
                  <a:srgbClr val="FF0000"/>
                </a:solidFill>
              </a:rPr>
              <a:t>Reflective thinking</a:t>
            </a:r>
          </a:p>
          <a:p>
            <a:r>
              <a:rPr lang="en-US" dirty="0" smtClean="0"/>
              <a:t>Communication skills</a:t>
            </a:r>
          </a:p>
          <a:p>
            <a:r>
              <a:rPr lang="en-US" dirty="0" smtClean="0"/>
              <a:t>Study skills</a:t>
            </a:r>
          </a:p>
          <a:p>
            <a:r>
              <a:rPr lang="en-US" dirty="0" smtClean="0">
                <a:solidFill>
                  <a:srgbClr val="FF0000"/>
                </a:solidFill>
              </a:rPr>
              <a:t>Coping strategies</a:t>
            </a:r>
            <a:r>
              <a:rPr lang="en-US" dirty="0" smtClean="0"/>
              <a:t> </a:t>
            </a:r>
          </a:p>
          <a:p>
            <a:endParaRPr lang="fa-IR"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fa-IR" dirty="0" smtClean="0"/>
              <a:t>آموزش اخلاق حرفه ایی:</a:t>
            </a:r>
            <a:br>
              <a:rPr lang="fa-IR" dirty="0" smtClean="0"/>
            </a:br>
            <a:r>
              <a:rPr lang="fa-IR" dirty="0" smtClean="0"/>
              <a:t>رفتارها</a:t>
            </a:r>
            <a:endParaRPr lang="fa-IR" dirty="0"/>
          </a:p>
        </p:txBody>
      </p:sp>
      <p:sp>
        <p:nvSpPr>
          <p:cNvPr id="2" name="Content Placeholder 1"/>
          <p:cNvSpPr>
            <a:spLocks noGrp="1"/>
          </p:cNvSpPr>
          <p:nvPr>
            <p:ph idx="1"/>
          </p:nvPr>
        </p:nvSpPr>
        <p:spPr/>
        <p:txBody>
          <a:bodyPr>
            <a:normAutofit fontScale="92500" lnSpcReduction="10000"/>
          </a:bodyPr>
          <a:lstStyle/>
          <a:p>
            <a:r>
              <a:rPr lang="en-US" dirty="0" smtClean="0"/>
              <a:t>Self -regulation </a:t>
            </a:r>
          </a:p>
          <a:p>
            <a:r>
              <a:rPr lang="en-US" dirty="0" smtClean="0"/>
              <a:t>Humanities </a:t>
            </a:r>
          </a:p>
          <a:p>
            <a:r>
              <a:rPr lang="en-US" dirty="0" smtClean="0"/>
              <a:t>Spirituality </a:t>
            </a:r>
          </a:p>
          <a:p>
            <a:r>
              <a:rPr lang="en-US" dirty="0" smtClean="0"/>
              <a:t>Altruism </a:t>
            </a:r>
          </a:p>
          <a:p>
            <a:r>
              <a:rPr lang="en-US" dirty="0" smtClean="0">
                <a:solidFill>
                  <a:srgbClr val="FF0000"/>
                </a:solidFill>
              </a:rPr>
              <a:t>Approachability </a:t>
            </a:r>
          </a:p>
          <a:p>
            <a:r>
              <a:rPr lang="en-US" dirty="0" smtClean="0">
                <a:solidFill>
                  <a:srgbClr val="FF0000"/>
                </a:solidFill>
              </a:rPr>
              <a:t>Professional Distance </a:t>
            </a:r>
          </a:p>
          <a:p>
            <a:r>
              <a:rPr lang="en-US" dirty="0" smtClean="0"/>
              <a:t>Lifelong Learning </a:t>
            </a:r>
          </a:p>
          <a:p>
            <a:r>
              <a:rPr lang="en-US" dirty="0" smtClean="0"/>
              <a:t>Empathy and sympathy </a:t>
            </a:r>
          </a:p>
          <a:p>
            <a:r>
              <a:rPr lang="en-US" dirty="0" smtClean="0">
                <a:solidFill>
                  <a:srgbClr val="FF0000"/>
                </a:solidFill>
              </a:rPr>
              <a:t>Social responsibility</a:t>
            </a:r>
          </a:p>
          <a:p>
            <a:r>
              <a:rPr lang="en-US" dirty="0" smtClean="0"/>
              <a:t>Attire  and dressing</a:t>
            </a:r>
            <a:endParaRPr lang="fa-IR"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GB" dirty="0" smtClean="0"/>
              <a:t>The Liverpool Professional</a:t>
            </a:r>
            <a:br>
              <a:rPr lang="en-GB" dirty="0" smtClean="0"/>
            </a:br>
            <a:r>
              <a:rPr lang="en-GB" dirty="0" smtClean="0"/>
              <a:t> An Example </a:t>
            </a:r>
            <a:r>
              <a:rPr lang="en-GB" dirty="0"/>
              <a:t>of Policy</a:t>
            </a:r>
            <a:r>
              <a:rPr lang="en-GB" dirty="0" smtClean="0"/>
              <a:t> Statement </a:t>
            </a:r>
            <a:endParaRPr lang="en-GB" dirty="0"/>
          </a:p>
        </p:txBody>
      </p:sp>
      <p:graphicFrame>
        <p:nvGraphicFramePr>
          <p:cNvPr id="4" name="Content Placeholder 3"/>
          <p:cNvGraphicFramePr>
            <a:graphicFrameLocks noGrp="1"/>
          </p:cNvGraphicFramePr>
          <p:nvPr>
            <p:ph idx="1"/>
          </p:nvPr>
        </p:nvGraphicFramePr>
        <p:xfrm>
          <a:off x="214313" y="1600200"/>
          <a:ext cx="8715438" cy="3937000"/>
        </p:xfrm>
        <a:graphic>
          <a:graphicData uri="http://schemas.openxmlformats.org/drawingml/2006/table">
            <a:tbl>
              <a:tblPr firstRow="1" bandRow="1">
                <a:tableStyleId>{5C22544A-7EE6-4342-B048-85BDC9FD1C3A}</a:tableStyleId>
              </a:tblPr>
              <a:tblGrid>
                <a:gridCol w="1331504">
                  <a:extLst>
                    <a:ext uri="{9D8B030D-6E8A-4147-A177-3AD203B41FA5}">
                      <a16:colId xmlns="" xmlns:a16="http://schemas.microsoft.com/office/drawing/2014/main" val="20000"/>
                    </a:ext>
                  </a:extLst>
                </a:gridCol>
                <a:gridCol w="1361796">
                  <a:extLst>
                    <a:ext uri="{9D8B030D-6E8A-4147-A177-3AD203B41FA5}">
                      <a16:colId xmlns="" xmlns:a16="http://schemas.microsoft.com/office/drawing/2014/main" val="20001"/>
                    </a:ext>
                  </a:extLst>
                </a:gridCol>
                <a:gridCol w="1361796">
                  <a:extLst>
                    <a:ext uri="{9D8B030D-6E8A-4147-A177-3AD203B41FA5}">
                      <a16:colId xmlns="" xmlns:a16="http://schemas.microsoft.com/office/drawing/2014/main" val="20002"/>
                    </a:ext>
                  </a:extLst>
                </a:gridCol>
                <a:gridCol w="1513108">
                  <a:extLst>
                    <a:ext uri="{9D8B030D-6E8A-4147-A177-3AD203B41FA5}">
                      <a16:colId xmlns="" xmlns:a16="http://schemas.microsoft.com/office/drawing/2014/main" val="20003"/>
                    </a:ext>
                  </a:extLst>
                </a:gridCol>
                <a:gridCol w="1432721">
                  <a:extLst>
                    <a:ext uri="{9D8B030D-6E8A-4147-A177-3AD203B41FA5}">
                      <a16:colId xmlns="" xmlns:a16="http://schemas.microsoft.com/office/drawing/2014/main" val="20004"/>
                    </a:ext>
                  </a:extLst>
                </a:gridCol>
                <a:gridCol w="1714513">
                  <a:extLst>
                    <a:ext uri="{9D8B030D-6E8A-4147-A177-3AD203B41FA5}">
                      <a16:colId xmlns="" xmlns:a16="http://schemas.microsoft.com/office/drawing/2014/main" val="20005"/>
                    </a:ext>
                  </a:extLst>
                </a:gridCol>
              </a:tblGrid>
              <a:tr h="370840">
                <a:tc>
                  <a:txBody>
                    <a:bodyPr/>
                    <a:lstStyle/>
                    <a:p>
                      <a:pPr>
                        <a:spcAft>
                          <a:spcPts val="0"/>
                        </a:spcAft>
                      </a:pPr>
                      <a:r>
                        <a:rPr lang="en-GB" sz="1600" dirty="0">
                          <a:latin typeface="Garamond"/>
                          <a:ea typeface="Times New Roman"/>
                          <a:cs typeface="Times New Roman"/>
                        </a:rPr>
                        <a:t>Values</a:t>
                      </a:r>
                    </a:p>
                  </a:txBody>
                  <a:tcPr marL="68580" marR="68580" marT="0" marB="0"/>
                </a:tc>
                <a:tc>
                  <a:txBody>
                    <a:bodyPr/>
                    <a:lstStyle/>
                    <a:p>
                      <a:pPr>
                        <a:spcAft>
                          <a:spcPts val="0"/>
                        </a:spcAft>
                      </a:pPr>
                      <a:r>
                        <a:rPr lang="en-GB" sz="1600" dirty="0">
                          <a:latin typeface="Garamond"/>
                          <a:ea typeface="Times New Roman"/>
                          <a:cs typeface="Times New Roman"/>
                        </a:rPr>
                        <a:t>Patient </a:t>
                      </a:r>
                    </a:p>
                  </a:txBody>
                  <a:tcPr marL="68580" marR="68580" marT="0" marB="0"/>
                </a:tc>
                <a:tc>
                  <a:txBody>
                    <a:bodyPr/>
                    <a:lstStyle/>
                    <a:p>
                      <a:pPr>
                        <a:spcAft>
                          <a:spcPts val="0"/>
                        </a:spcAft>
                      </a:pPr>
                      <a:r>
                        <a:rPr lang="en-GB" sz="1600" dirty="0">
                          <a:latin typeface="Garamond"/>
                          <a:ea typeface="Times New Roman"/>
                          <a:cs typeface="Times New Roman"/>
                        </a:rPr>
                        <a:t>Demeanour</a:t>
                      </a:r>
                    </a:p>
                  </a:txBody>
                  <a:tcPr marL="68580" marR="68580" marT="0" marB="0"/>
                </a:tc>
                <a:tc>
                  <a:txBody>
                    <a:bodyPr/>
                    <a:lstStyle/>
                    <a:p>
                      <a:pPr>
                        <a:spcAft>
                          <a:spcPts val="0"/>
                        </a:spcAft>
                      </a:pPr>
                      <a:r>
                        <a:rPr lang="en-GB" sz="1600" dirty="0">
                          <a:latin typeface="Garamond"/>
                          <a:ea typeface="Times New Roman"/>
                          <a:cs typeface="Times New Roman"/>
                        </a:rPr>
                        <a:t>Leadership</a:t>
                      </a:r>
                    </a:p>
                  </a:txBody>
                  <a:tcPr marL="68580" marR="68580" marT="0" marB="0"/>
                </a:tc>
                <a:tc>
                  <a:txBody>
                    <a:bodyPr/>
                    <a:lstStyle/>
                    <a:p>
                      <a:pPr>
                        <a:spcAft>
                          <a:spcPts val="0"/>
                        </a:spcAft>
                      </a:pPr>
                      <a:r>
                        <a:rPr lang="en-GB" sz="1600" dirty="0">
                          <a:latin typeface="Garamond"/>
                          <a:ea typeface="Times New Roman"/>
                          <a:cs typeface="Times New Roman"/>
                        </a:rPr>
                        <a:t>Personal </a:t>
                      </a:r>
                    </a:p>
                  </a:txBody>
                  <a:tcPr marL="68580" marR="68580" marT="0" marB="0"/>
                </a:tc>
                <a:tc>
                  <a:txBody>
                    <a:bodyPr/>
                    <a:lstStyle/>
                    <a:p>
                      <a:pPr>
                        <a:spcAft>
                          <a:spcPts val="0"/>
                        </a:spcAft>
                      </a:pPr>
                      <a:r>
                        <a:rPr lang="en-GB" sz="1600" dirty="0">
                          <a:latin typeface="Garamond"/>
                          <a:ea typeface="Times New Roman"/>
                          <a:cs typeface="Times New Roman"/>
                        </a:rPr>
                        <a:t>Motivation</a:t>
                      </a:r>
                    </a:p>
                  </a:txBody>
                  <a:tcPr marL="68580" marR="68580" marT="0" marB="0"/>
                </a:tc>
                <a:extLst>
                  <a:ext uri="{0D108BD9-81ED-4DB2-BD59-A6C34878D82A}">
                    <a16:rowId xmlns="" xmlns:a16="http://schemas.microsoft.com/office/drawing/2014/main" val="10000"/>
                  </a:ext>
                </a:extLst>
              </a:tr>
              <a:tr h="2029464">
                <a:tc>
                  <a:txBody>
                    <a:bodyPr/>
                    <a:lstStyle/>
                    <a:p>
                      <a:pPr>
                        <a:spcAft>
                          <a:spcPts val="0"/>
                        </a:spcAft>
                        <a:buFont typeface="Arial" pitchFamily="34" charset="0"/>
                        <a:buChar char="•"/>
                      </a:pPr>
                      <a:r>
                        <a:rPr lang="en-GB" sz="1800" dirty="0">
                          <a:latin typeface="Garamond"/>
                          <a:ea typeface="Times New Roman"/>
                          <a:cs typeface="Times New Roman"/>
                        </a:rPr>
                        <a:t>Ethics</a:t>
                      </a:r>
                    </a:p>
                    <a:p>
                      <a:pPr>
                        <a:spcAft>
                          <a:spcPts val="0"/>
                        </a:spcAft>
                        <a:buFont typeface="Arial" pitchFamily="34" charset="0"/>
                        <a:buChar char="•"/>
                      </a:pPr>
                      <a:r>
                        <a:rPr lang="en-GB" sz="1800" dirty="0">
                          <a:latin typeface="Garamond"/>
                          <a:ea typeface="Times New Roman"/>
                          <a:cs typeface="Times New Roman"/>
                        </a:rPr>
                        <a:t>Integrity</a:t>
                      </a:r>
                    </a:p>
                    <a:p>
                      <a:pPr>
                        <a:spcAft>
                          <a:spcPts val="0"/>
                        </a:spcAft>
                        <a:buFont typeface="Arial" pitchFamily="34" charset="0"/>
                        <a:buChar char="•"/>
                      </a:pPr>
                      <a:r>
                        <a:rPr lang="en-GB" sz="1800" dirty="0">
                          <a:latin typeface="Garamond"/>
                          <a:ea typeface="Times New Roman"/>
                          <a:cs typeface="Times New Roman"/>
                        </a:rPr>
                        <a:t>FTP</a:t>
                      </a:r>
                    </a:p>
                    <a:p>
                      <a:pPr>
                        <a:spcAft>
                          <a:spcPts val="0"/>
                        </a:spcAft>
                        <a:buFont typeface="Arial" pitchFamily="34" charset="0"/>
                        <a:buChar char="•"/>
                      </a:pPr>
                      <a:r>
                        <a:rPr lang="en-GB" sz="1800" dirty="0" smtClean="0">
                          <a:latin typeface="Garamond"/>
                          <a:ea typeface="Times New Roman"/>
                          <a:cs typeface="Times New Roman"/>
                        </a:rPr>
                        <a:t>GMC</a:t>
                      </a:r>
                      <a:endParaRPr lang="en-GB" sz="1800" dirty="0">
                        <a:latin typeface="Garamond"/>
                        <a:ea typeface="Times New Roman"/>
                        <a:cs typeface="Times New Roman"/>
                      </a:endParaRPr>
                    </a:p>
                    <a:p>
                      <a:pPr>
                        <a:spcAft>
                          <a:spcPts val="0"/>
                        </a:spcAft>
                        <a:buFont typeface="Arial" pitchFamily="34" charset="0"/>
                        <a:buChar char="•"/>
                      </a:pPr>
                      <a:r>
                        <a:rPr lang="en-GB" sz="1800" dirty="0">
                          <a:latin typeface="Garamond"/>
                          <a:ea typeface="Times New Roman"/>
                          <a:cs typeface="Times New Roman"/>
                        </a:rPr>
                        <a:t>Human rights</a:t>
                      </a:r>
                    </a:p>
                  </a:txBody>
                  <a:tcPr marL="68580" marR="68580" marT="0" marB="0"/>
                </a:tc>
                <a:tc>
                  <a:txBody>
                    <a:bodyPr/>
                    <a:lstStyle/>
                    <a:p>
                      <a:pPr>
                        <a:spcAft>
                          <a:spcPts val="0"/>
                        </a:spcAft>
                        <a:buFont typeface="Arial" pitchFamily="34" charset="0"/>
                        <a:buChar char="•"/>
                      </a:pPr>
                      <a:r>
                        <a:rPr lang="en-GB" sz="1800" dirty="0">
                          <a:latin typeface="Garamond"/>
                          <a:ea typeface="Times New Roman"/>
                          <a:cs typeface="Times New Roman"/>
                        </a:rPr>
                        <a:t>Empathy</a:t>
                      </a:r>
                    </a:p>
                    <a:p>
                      <a:pPr>
                        <a:spcAft>
                          <a:spcPts val="0"/>
                        </a:spcAft>
                        <a:buFont typeface="Arial" pitchFamily="34" charset="0"/>
                        <a:buChar char="•"/>
                      </a:pPr>
                      <a:r>
                        <a:rPr lang="en-GB" sz="1800" dirty="0" err="1" smtClean="0">
                          <a:latin typeface="Garamond"/>
                          <a:ea typeface="Times New Roman"/>
                          <a:cs typeface="Times New Roman"/>
                        </a:rPr>
                        <a:t>Comm</a:t>
                      </a:r>
                      <a:endParaRPr lang="en-GB" sz="1800" dirty="0">
                        <a:latin typeface="Garamond"/>
                        <a:ea typeface="Times New Roman"/>
                        <a:cs typeface="Times New Roman"/>
                      </a:endParaRPr>
                    </a:p>
                    <a:p>
                      <a:pPr>
                        <a:spcAft>
                          <a:spcPts val="0"/>
                        </a:spcAft>
                        <a:buFont typeface="Arial" pitchFamily="34" charset="0"/>
                        <a:buChar char="•"/>
                      </a:pPr>
                      <a:r>
                        <a:rPr lang="en-GB" sz="1800" dirty="0">
                          <a:latin typeface="Garamond"/>
                          <a:ea typeface="Times New Roman"/>
                          <a:cs typeface="Times New Roman"/>
                        </a:rPr>
                        <a:t>Respect</a:t>
                      </a:r>
                    </a:p>
                  </a:txBody>
                  <a:tcPr marL="68580" marR="68580" marT="0" marB="0"/>
                </a:tc>
                <a:tc>
                  <a:txBody>
                    <a:bodyPr/>
                    <a:lstStyle/>
                    <a:p>
                      <a:pPr>
                        <a:spcAft>
                          <a:spcPts val="0"/>
                        </a:spcAft>
                        <a:buFont typeface="Arial" pitchFamily="34" charset="0"/>
                        <a:buChar char="•"/>
                      </a:pPr>
                      <a:r>
                        <a:rPr lang="en-GB" sz="1800" dirty="0">
                          <a:latin typeface="Garamond"/>
                          <a:ea typeface="Times New Roman"/>
                          <a:cs typeface="Times New Roman"/>
                        </a:rPr>
                        <a:t>Appropriate manner</a:t>
                      </a:r>
                    </a:p>
                    <a:p>
                      <a:pPr>
                        <a:spcAft>
                          <a:spcPts val="0"/>
                        </a:spcAft>
                        <a:buFont typeface="Arial" pitchFamily="34" charset="0"/>
                        <a:buChar char="•"/>
                      </a:pPr>
                      <a:r>
                        <a:rPr lang="en-GB" sz="1800" dirty="0">
                          <a:latin typeface="Garamond"/>
                          <a:ea typeface="Times New Roman"/>
                          <a:cs typeface="Times New Roman"/>
                        </a:rPr>
                        <a:t>Attire</a:t>
                      </a:r>
                    </a:p>
                    <a:p>
                      <a:pPr>
                        <a:spcAft>
                          <a:spcPts val="0"/>
                        </a:spcAft>
                        <a:buFont typeface="Arial" pitchFamily="34" charset="0"/>
                        <a:buChar char="•"/>
                      </a:pPr>
                      <a:r>
                        <a:rPr lang="en-GB" sz="1800" dirty="0" err="1" smtClean="0">
                          <a:latin typeface="Garamond"/>
                          <a:ea typeface="Times New Roman"/>
                          <a:cs typeface="Times New Roman"/>
                        </a:rPr>
                        <a:t>Comm</a:t>
                      </a:r>
                      <a:endParaRPr lang="en-GB" sz="1800" dirty="0">
                        <a:latin typeface="Garamond"/>
                        <a:ea typeface="Times New Roman"/>
                        <a:cs typeface="Times New Roman"/>
                      </a:endParaRPr>
                    </a:p>
                    <a:p>
                      <a:pPr>
                        <a:spcAft>
                          <a:spcPts val="0"/>
                        </a:spcAft>
                        <a:buFont typeface="Arial" pitchFamily="34" charset="0"/>
                        <a:buChar char="•"/>
                      </a:pPr>
                      <a:r>
                        <a:rPr lang="en-GB" sz="1800" dirty="0">
                          <a:latin typeface="Garamond"/>
                          <a:ea typeface="Times New Roman"/>
                          <a:cs typeface="Times New Roman"/>
                        </a:rPr>
                        <a:t>Internet image</a:t>
                      </a:r>
                    </a:p>
                  </a:txBody>
                  <a:tcPr marL="68580" marR="68580" marT="0" marB="0"/>
                </a:tc>
                <a:tc>
                  <a:txBody>
                    <a:bodyPr/>
                    <a:lstStyle/>
                    <a:p>
                      <a:pPr>
                        <a:spcAft>
                          <a:spcPts val="0"/>
                        </a:spcAft>
                        <a:buFont typeface="Arial" pitchFamily="34" charset="0"/>
                        <a:buChar char="•"/>
                      </a:pPr>
                      <a:r>
                        <a:rPr lang="en-GB" sz="1800" dirty="0">
                          <a:latin typeface="Garamond"/>
                          <a:ea typeface="Times New Roman"/>
                          <a:cs typeface="Times New Roman"/>
                        </a:rPr>
                        <a:t>People management</a:t>
                      </a:r>
                    </a:p>
                    <a:p>
                      <a:pPr>
                        <a:spcAft>
                          <a:spcPts val="0"/>
                        </a:spcAft>
                        <a:buFont typeface="Arial" pitchFamily="34" charset="0"/>
                        <a:buChar char="•"/>
                      </a:pPr>
                      <a:r>
                        <a:rPr lang="en-GB" sz="1800" dirty="0">
                          <a:latin typeface="Garamond"/>
                          <a:ea typeface="Times New Roman"/>
                          <a:cs typeface="Times New Roman"/>
                        </a:rPr>
                        <a:t>Teaching</a:t>
                      </a:r>
                    </a:p>
                    <a:p>
                      <a:pPr>
                        <a:spcAft>
                          <a:spcPts val="0"/>
                        </a:spcAft>
                        <a:buFont typeface="Arial" pitchFamily="34" charset="0"/>
                        <a:buChar char="•"/>
                      </a:pPr>
                      <a:r>
                        <a:rPr lang="en-GB" sz="1800" dirty="0" err="1" smtClean="0">
                          <a:latin typeface="Garamond"/>
                          <a:ea typeface="Times New Roman"/>
                          <a:cs typeface="Times New Roman"/>
                        </a:rPr>
                        <a:t>Comm</a:t>
                      </a:r>
                      <a:endParaRPr lang="en-GB" sz="1800" dirty="0">
                        <a:latin typeface="Garamond"/>
                        <a:ea typeface="Times New Roman"/>
                        <a:cs typeface="Times New Roman"/>
                      </a:endParaRPr>
                    </a:p>
                    <a:p>
                      <a:pPr>
                        <a:spcAft>
                          <a:spcPts val="0"/>
                        </a:spcAft>
                        <a:buFont typeface="Arial" pitchFamily="34" charset="0"/>
                        <a:buChar char="•"/>
                      </a:pPr>
                      <a:r>
                        <a:rPr lang="en-GB" sz="1800" dirty="0">
                          <a:latin typeface="Garamond"/>
                          <a:ea typeface="Times New Roman"/>
                          <a:cs typeface="Times New Roman"/>
                        </a:rPr>
                        <a:t>Teamwork</a:t>
                      </a:r>
                    </a:p>
                    <a:p>
                      <a:pPr>
                        <a:spcAft>
                          <a:spcPts val="0"/>
                        </a:spcAft>
                        <a:buFont typeface="Arial" pitchFamily="34" charset="0"/>
                        <a:buChar char="•"/>
                      </a:pPr>
                      <a:r>
                        <a:rPr lang="en-GB" sz="1800" dirty="0" smtClean="0">
                          <a:latin typeface="Garamond"/>
                          <a:ea typeface="Times New Roman"/>
                          <a:cs typeface="Times New Roman"/>
                        </a:rPr>
                        <a:t>Leadership theory</a:t>
                      </a:r>
                      <a:endParaRPr lang="en-GB" sz="1800" dirty="0">
                        <a:latin typeface="Garamond"/>
                        <a:ea typeface="Times New Roman"/>
                        <a:cs typeface="Times New Roman"/>
                      </a:endParaRPr>
                    </a:p>
                  </a:txBody>
                  <a:tcPr marL="68580" marR="68580" marT="0" marB="0"/>
                </a:tc>
                <a:tc>
                  <a:txBody>
                    <a:bodyPr/>
                    <a:lstStyle/>
                    <a:p>
                      <a:pPr>
                        <a:spcAft>
                          <a:spcPts val="0"/>
                        </a:spcAft>
                        <a:buFont typeface="Arial" pitchFamily="34" charset="0"/>
                        <a:buChar char="•"/>
                      </a:pPr>
                      <a:r>
                        <a:rPr lang="en-GB" sz="1800" dirty="0">
                          <a:latin typeface="Garamond"/>
                          <a:ea typeface="Times New Roman"/>
                          <a:cs typeface="Times New Roman"/>
                        </a:rPr>
                        <a:t>Critical thinking</a:t>
                      </a:r>
                    </a:p>
                    <a:p>
                      <a:pPr>
                        <a:spcAft>
                          <a:spcPts val="0"/>
                        </a:spcAft>
                        <a:buFont typeface="Arial" pitchFamily="34" charset="0"/>
                        <a:buChar char="•"/>
                      </a:pPr>
                      <a:r>
                        <a:rPr lang="en-GB" sz="1800" dirty="0">
                          <a:latin typeface="Garamond"/>
                          <a:ea typeface="Times New Roman"/>
                          <a:cs typeface="Times New Roman"/>
                        </a:rPr>
                        <a:t>Life-long learning</a:t>
                      </a:r>
                    </a:p>
                    <a:p>
                      <a:pPr>
                        <a:spcAft>
                          <a:spcPts val="0"/>
                        </a:spcAft>
                        <a:buFont typeface="Arial" pitchFamily="34" charset="0"/>
                        <a:buChar char="•"/>
                      </a:pPr>
                      <a:r>
                        <a:rPr lang="en-GB" sz="1800" dirty="0">
                          <a:latin typeface="Garamond"/>
                          <a:ea typeface="Times New Roman"/>
                          <a:cs typeface="Times New Roman"/>
                        </a:rPr>
                        <a:t>Career management</a:t>
                      </a:r>
                    </a:p>
                    <a:p>
                      <a:pPr>
                        <a:spcAft>
                          <a:spcPts val="0"/>
                        </a:spcAft>
                        <a:buFont typeface="Arial" pitchFamily="34" charset="0"/>
                        <a:buChar char="•"/>
                      </a:pPr>
                      <a:r>
                        <a:rPr lang="en-GB" sz="1800" dirty="0">
                          <a:latin typeface="Garamond"/>
                          <a:ea typeface="Times New Roman"/>
                          <a:cs typeface="Times New Roman"/>
                        </a:rPr>
                        <a:t>Action planning</a:t>
                      </a:r>
                    </a:p>
                    <a:p>
                      <a:pPr>
                        <a:spcAft>
                          <a:spcPts val="0"/>
                        </a:spcAft>
                        <a:buFont typeface="Arial" pitchFamily="34" charset="0"/>
                        <a:buChar char="•"/>
                      </a:pPr>
                      <a:r>
                        <a:rPr lang="en-GB" sz="1800" dirty="0">
                          <a:latin typeface="Garamond"/>
                          <a:ea typeface="Times New Roman"/>
                          <a:cs typeface="Times New Roman"/>
                        </a:rPr>
                        <a:t>Reflective </a:t>
                      </a:r>
                      <a:r>
                        <a:rPr lang="en-GB" sz="1800" dirty="0" smtClean="0">
                          <a:latin typeface="Garamond"/>
                          <a:ea typeface="Times New Roman"/>
                          <a:cs typeface="Times New Roman"/>
                        </a:rPr>
                        <a:t>practice</a:t>
                      </a:r>
                      <a:endParaRPr lang="en-GB" sz="1800" dirty="0">
                        <a:latin typeface="Garamond"/>
                        <a:ea typeface="Times New Roman"/>
                        <a:cs typeface="Times New Roman"/>
                      </a:endParaRPr>
                    </a:p>
                    <a:p>
                      <a:pPr>
                        <a:spcAft>
                          <a:spcPts val="0"/>
                        </a:spcAft>
                        <a:buFont typeface="Arial" pitchFamily="34" charset="0"/>
                        <a:buChar char="•"/>
                      </a:pPr>
                      <a:r>
                        <a:rPr lang="en-GB" sz="1800" dirty="0">
                          <a:latin typeface="Garamond"/>
                          <a:ea typeface="Times New Roman"/>
                          <a:cs typeface="Times New Roman"/>
                        </a:rPr>
                        <a:t>Excellence</a:t>
                      </a:r>
                    </a:p>
                    <a:p>
                      <a:pPr>
                        <a:spcAft>
                          <a:spcPts val="0"/>
                        </a:spcAft>
                        <a:buFont typeface="Arial" pitchFamily="34" charset="0"/>
                        <a:buChar char="•"/>
                      </a:pPr>
                      <a:r>
                        <a:rPr lang="en-GB" sz="1800" dirty="0">
                          <a:latin typeface="Garamond"/>
                          <a:ea typeface="Times New Roman"/>
                          <a:cs typeface="Times New Roman"/>
                        </a:rPr>
                        <a:t>Self management</a:t>
                      </a:r>
                    </a:p>
                  </a:txBody>
                  <a:tcPr marL="68580" marR="68580" marT="0" marB="0"/>
                </a:tc>
                <a:tc>
                  <a:txBody>
                    <a:bodyPr/>
                    <a:lstStyle/>
                    <a:p>
                      <a:pPr>
                        <a:spcAft>
                          <a:spcPts val="0"/>
                        </a:spcAft>
                        <a:buFont typeface="Arial" pitchFamily="34" charset="0"/>
                        <a:buChar char="•"/>
                      </a:pPr>
                      <a:r>
                        <a:rPr lang="en-GB" sz="1800" dirty="0">
                          <a:latin typeface="Garamond"/>
                          <a:ea typeface="Times New Roman"/>
                          <a:cs typeface="Times New Roman"/>
                        </a:rPr>
                        <a:t>Altruism</a:t>
                      </a:r>
                    </a:p>
                    <a:p>
                      <a:pPr>
                        <a:spcAft>
                          <a:spcPts val="0"/>
                        </a:spcAft>
                        <a:buFont typeface="Arial" pitchFamily="34" charset="0"/>
                        <a:buChar char="•"/>
                      </a:pPr>
                      <a:r>
                        <a:rPr lang="en-GB" sz="1800" dirty="0">
                          <a:latin typeface="Garamond"/>
                          <a:ea typeface="Times New Roman"/>
                          <a:cs typeface="Times New Roman"/>
                        </a:rPr>
                        <a:t>Public service</a:t>
                      </a:r>
                    </a:p>
                    <a:p>
                      <a:pPr>
                        <a:spcAft>
                          <a:spcPts val="0"/>
                        </a:spcAft>
                        <a:buFont typeface="Arial" pitchFamily="34" charset="0"/>
                        <a:buChar char="•"/>
                      </a:pPr>
                      <a:r>
                        <a:rPr lang="en-GB" sz="1800" dirty="0">
                          <a:latin typeface="Garamond"/>
                          <a:ea typeface="Times New Roman"/>
                          <a:cs typeface="Times New Roman"/>
                        </a:rPr>
                        <a:t>Social responsibility</a:t>
                      </a:r>
                    </a:p>
                    <a:p>
                      <a:pPr>
                        <a:spcAft>
                          <a:spcPts val="0"/>
                        </a:spcAft>
                        <a:buFont typeface="Arial" pitchFamily="34" charset="0"/>
                        <a:buChar char="•"/>
                      </a:pPr>
                      <a:r>
                        <a:rPr lang="en-GB" sz="1800" dirty="0">
                          <a:latin typeface="Garamond"/>
                          <a:ea typeface="Times New Roman"/>
                          <a:cs typeface="Times New Roman"/>
                        </a:rPr>
                        <a:t>Caring</a:t>
                      </a:r>
                    </a:p>
                    <a:p>
                      <a:pPr>
                        <a:spcAft>
                          <a:spcPts val="0"/>
                        </a:spcAft>
                        <a:buFont typeface="Arial" pitchFamily="34" charset="0"/>
                        <a:buChar char="•"/>
                      </a:pPr>
                      <a:r>
                        <a:rPr lang="en-GB" sz="1800" dirty="0">
                          <a:latin typeface="Garamond"/>
                          <a:ea typeface="Times New Roman"/>
                          <a:cs typeface="Times New Roman"/>
                        </a:rPr>
                        <a:t>Patient interest/advocacy</a:t>
                      </a:r>
                    </a:p>
                    <a:p>
                      <a:pPr>
                        <a:spcAft>
                          <a:spcPts val="0"/>
                        </a:spcAft>
                        <a:buFont typeface="Arial" pitchFamily="34" charset="0"/>
                        <a:buChar char="•"/>
                      </a:pPr>
                      <a:r>
                        <a:rPr lang="en-GB" sz="1800" dirty="0">
                          <a:latin typeface="Garamond"/>
                          <a:ea typeface="Times New Roman"/>
                          <a:cs typeface="Times New Roman"/>
                        </a:rPr>
                        <a:t>Being part of a community of care</a:t>
                      </a:r>
                    </a:p>
                    <a:p>
                      <a:pPr>
                        <a:spcAft>
                          <a:spcPts val="0"/>
                        </a:spcAft>
                        <a:buFont typeface="Arial" pitchFamily="34" charset="0"/>
                        <a:buChar char="•"/>
                      </a:pPr>
                      <a:r>
                        <a:rPr lang="en-GB" sz="1800" dirty="0">
                          <a:latin typeface="Garamond"/>
                          <a:ea typeface="Times New Roman"/>
                          <a:cs typeface="Times New Roman"/>
                        </a:rPr>
                        <a:t>“privilege to help” </a:t>
                      </a:r>
                    </a:p>
                  </a:txBody>
                  <a:tcPr marL="68580" marR="68580" marT="0" marB="0"/>
                </a:tc>
                <a:extLst>
                  <a:ext uri="{0D108BD9-81ED-4DB2-BD59-A6C34878D82A}">
                    <a16:rowId xmlns="" xmlns:a16="http://schemas.microsoft.com/office/drawing/2014/main" val="10001"/>
                  </a:ext>
                </a:extLst>
              </a:tr>
            </a:tbl>
          </a:graphicData>
        </a:graphic>
      </p:graphicFrame>
      <p:sp>
        <p:nvSpPr>
          <p:cNvPr id="13338" name="Footer Placeholder 4"/>
          <p:cNvSpPr>
            <a:spLocks noGrp="1"/>
          </p:cNvSpPr>
          <p:nvPr>
            <p:ph type="ftr" sz="quarter" idx="11"/>
          </p:nvPr>
        </p:nvSpPr>
        <p:spPr>
          <a:xfrm>
            <a:off x="785813" y="5143500"/>
            <a:ext cx="7786687" cy="1581150"/>
          </a:xfrm>
          <a:noFill/>
        </p:spPr>
        <p:txBody>
          <a:bodyPr/>
          <a:lstStyle/>
          <a:p>
            <a:pPr algn="l"/>
            <a:endParaRPr lang="en-GB" smtClean="0"/>
          </a:p>
          <a:p>
            <a:endParaRPr lang="en-GB" smtClean="0"/>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آموزش پروفشنالیزم مبتنی بر شواهد</a:t>
            </a:r>
            <a:r>
              <a:rPr lang="en-GB" dirty="0" smtClean="0"/>
              <a:t/>
            </a:r>
            <a:br>
              <a:rPr lang="en-GB" dirty="0" smtClean="0"/>
            </a:br>
            <a:r>
              <a:rPr lang="en-GB" dirty="0" smtClean="0"/>
              <a:t>Research findings </a:t>
            </a:r>
            <a:endParaRPr lang="en-GB" dirty="0"/>
          </a:p>
        </p:txBody>
      </p:sp>
      <p:sp>
        <p:nvSpPr>
          <p:cNvPr id="3" name="Content Placeholder 2"/>
          <p:cNvSpPr>
            <a:spLocks noGrp="1"/>
          </p:cNvSpPr>
          <p:nvPr>
            <p:ph idx="1"/>
          </p:nvPr>
        </p:nvSpPr>
        <p:spPr/>
        <p:txBody>
          <a:bodyPr/>
          <a:lstStyle/>
          <a:p>
            <a:r>
              <a:rPr lang="en-GB" dirty="0" smtClean="0"/>
              <a:t>Certain </a:t>
            </a:r>
            <a:r>
              <a:rPr lang="en-GB" dirty="0" smtClean="0">
                <a:solidFill>
                  <a:srgbClr val="FF0000"/>
                </a:solidFill>
              </a:rPr>
              <a:t>behaviours </a:t>
            </a:r>
            <a:r>
              <a:rPr lang="en-GB" dirty="0" smtClean="0"/>
              <a:t>early in medical </a:t>
            </a:r>
            <a:r>
              <a:rPr lang="en-GB" dirty="0" smtClean="0">
                <a:solidFill>
                  <a:srgbClr val="FF0000"/>
                </a:solidFill>
              </a:rPr>
              <a:t>education</a:t>
            </a:r>
            <a:r>
              <a:rPr lang="en-GB" dirty="0" smtClean="0"/>
              <a:t> do correlate with unprofessional behaviour during a </a:t>
            </a:r>
            <a:r>
              <a:rPr lang="en-GB" dirty="0" smtClean="0">
                <a:solidFill>
                  <a:srgbClr val="FF0000"/>
                </a:solidFill>
              </a:rPr>
              <a:t>physician's career</a:t>
            </a:r>
            <a:r>
              <a:rPr lang="en-GB" dirty="0" smtClean="0"/>
              <a:t>.</a:t>
            </a:r>
          </a:p>
          <a:p>
            <a:r>
              <a:rPr lang="en-GB" dirty="0" smtClean="0"/>
              <a:t> We need to </a:t>
            </a:r>
            <a:r>
              <a:rPr lang="en-GB" dirty="0" smtClean="0">
                <a:solidFill>
                  <a:srgbClr val="FF0000"/>
                </a:solidFill>
              </a:rPr>
              <a:t>be vigilant </a:t>
            </a:r>
            <a:r>
              <a:rPr lang="en-GB" dirty="0" smtClean="0"/>
              <a:t>in looking for those </a:t>
            </a:r>
            <a:r>
              <a:rPr lang="en-GB" dirty="0" smtClean="0">
                <a:solidFill>
                  <a:srgbClr val="FF0000"/>
                </a:solidFill>
              </a:rPr>
              <a:t>behaviours</a:t>
            </a:r>
            <a:r>
              <a:rPr lang="en-GB" dirty="0" smtClean="0"/>
              <a:t> and let our students know why we're so concerned about them.</a:t>
            </a:r>
          </a:p>
          <a:p>
            <a:r>
              <a:rPr lang="en-GB" dirty="0" smtClean="0"/>
              <a:t> Physicians are likely to </a:t>
            </a:r>
            <a:r>
              <a:rPr lang="en-GB" dirty="0" smtClean="0">
                <a:solidFill>
                  <a:srgbClr val="FF0000"/>
                </a:solidFill>
              </a:rPr>
              <a:t>improve</a:t>
            </a:r>
            <a:r>
              <a:rPr lang="en-GB" dirty="0" smtClean="0"/>
              <a:t> in professionalism </a:t>
            </a:r>
            <a:r>
              <a:rPr lang="en-GB" dirty="0" smtClean="0">
                <a:solidFill>
                  <a:srgbClr val="FF0000"/>
                </a:solidFill>
              </a:rPr>
              <a:t>with training and experience</a:t>
            </a:r>
            <a:r>
              <a:rPr lang="en-GB" dirty="0" smtClean="0"/>
              <a:t>.</a:t>
            </a:r>
            <a:endParaRPr lang="en-GB"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a:bodyPr>
          <a:lstStyle/>
          <a:p>
            <a:r>
              <a:rPr lang="en-US" sz="4800" dirty="0">
                <a:latin typeface="Times New Roman" pitchFamily="18" charset="0"/>
              </a:rPr>
              <a:t>Conflict between </a:t>
            </a:r>
            <a:r>
              <a:rPr lang="en-US" sz="4800" dirty="0" smtClean="0">
                <a:latin typeface="Times New Roman" pitchFamily="18" charset="0"/>
              </a:rPr>
              <a:t>Values and </a:t>
            </a:r>
            <a:r>
              <a:rPr lang="en-US" sz="4800" dirty="0" err="1" smtClean="0">
                <a:latin typeface="Times New Roman" pitchFamily="18" charset="0"/>
              </a:rPr>
              <a:t>intersts</a:t>
            </a:r>
            <a:endParaRPr lang="en-US" sz="4800" dirty="0">
              <a:latin typeface="Times New Roman" pitchFamily="18" charset="0"/>
            </a:endParaRPr>
          </a:p>
        </p:txBody>
      </p:sp>
      <p:sp>
        <p:nvSpPr>
          <p:cNvPr id="21507" name="Rectangle 3"/>
          <p:cNvSpPr>
            <a:spLocks noGrp="1" noChangeArrowheads="1"/>
          </p:cNvSpPr>
          <p:nvPr>
            <p:ph idx="1"/>
          </p:nvPr>
        </p:nvSpPr>
        <p:spPr>
          <a:xfrm>
            <a:off x="762000" y="2057400"/>
            <a:ext cx="7772400" cy="4114800"/>
          </a:xfrm>
        </p:spPr>
        <p:txBody>
          <a:bodyPr>
            <a:normAutofit lnSpcReduction="10000"/>
          </a:bodyPr>
          <a:lstStyle/>
          <a:p>
            <a:pPr>
              <a:lnSpc>
                <a:spcPct val="90000"/>
              </a:lnSpc>
            </a:pPr>
            <a:r>
              <a:rPr lang="en-US" sz="3600" dirty="0">
                <a:latin typeface="Times New Roman" pitchFamily="18" charset="0"/>
              </a:rPr>
              <a:t>Professionalism is rarely taught through simple expression of values, e.g., “always be honest.” </a:t>
            </a:r>
          </a:p>
          <a:p>
            <a:pPr>
              <a:lnSpc>
                <a:spcPct val="90000"/>
              </a:lnSpc>
            </a:pPr>
            <a:endParaRPr lang="en-US" sz="3600" dirty="0">
              <a:latin typeface="Times New Roman" pitchFamily="18" charset="0"/>
            </a:endParaRPr>
          </a:p>
          <a:p>
            <a:pPr>
              <a:lnSpc>
                <a:spcPct val="90000"/>
              </a:lnSpc>
            </a:pPr>
            <a:r>
              <a:rPr lang="en-US" sz="3600" dirty="0">
                <a:latin typeface="Times New Roman" pitchFamily="18" charset="0"/>
              </a:rPr>
              <a:t>More commonly, professionalism is  taught when 2 or more worthy values come into conflict, e.g., honesty conflicts with efficient patient care.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15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150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smtClean="0"/>
              <a:t>استراتژیهای آموزش  و یادگیری پروفشنالیزم </a:t>
            </a:r>
            <a:endParaRPr lang="fa-IR" dirty="0"/>
          </a:p>
        </p:txBody>
      </p:sp>
      <p:sp>
        <p:nvSpPr>
          <p:cNvPr id="2" name="Content Placeholder 1"/>
          <p:cNvSpPr>
            <a:spLocks noGrp="1"/>
          </p:cNvSpPr>
          <p:nvPr>
            <p:ph idx="1"/>
          </p:nvPr>
        </p:nvSpPr>
        <p:spPr/>
        <p:txBody>
          <a:bodyPr/>
          <a:lstStyle/>
          <a:p>
            <a:r>
              <a:rPr lang="fa-IR" dirty="0" smtClean="0"/>
              <a:t>نقشه راه توسعه حرفه ایی</a:t>
            </a:r>
          </a:p>
          <a:p>
            <a:r>
              <a:rPr lang="en-US" dirty="0" smtClean="0"/>
              <a:t>Role modeling</a:t>
            </a:r>
          </a:p>
          <a:p>
            <a:r>
              <a:rPr lang="en-US" dirty="0" smtClean="0"/>
              <a:t>Reflection</a:t>
            </a:r>
          </a:p>
          <a:p>
            <a:r>
              <a:rPr lang="en-US" dirty="0" smtClean="0"/>
              <a:t>Moral intelligence</a:t>
            </a:r>
          </a:p>
          <a:p>
            <a:r>
              <a:rPr lang="en-US" dirty="0" smtClean="0"/>
              <a:t>Emotional intelligence </a:t>
            </a:r>
          </a:p>
          <a:p>
            <a:r>
              <a:rPr lang="en-US" dirty="0" smtClean="0"/>
              <a:t>Disciplinary actions</a:t>
            </a:r>
          </a:p>
          <a:p>
            <a:r>
              <a:rPr lang="en-GB" dirty="0" smtClean="0">
                <a:solidFill>
                  <a:srgbClr val="FF0000"/>
                </a:solidFill>
              </a:rPr>
              <a:t>Institutional culture</a:t>
            </a:r>
            <a:endParaRPr lang="en-GB" dirty="0" smtClean="0"/>
          </a:p>
          <a:p>
            <a:r>
              <a:rPr lang="en-US" dirty="0" smtClean="0"/>
              <a:t>…..</a:t>
            </a:r>
          </a:p>
          <a:p>
            <a:endParaRPr lang="en-US" dirty="0" smtClean="0"/>
          </a:p>
          <a:p>
            <a:endParaRPr lang="fa-IR"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026"/>
          <p:cNvSpPr>
            <a:spLocks noGrp="1" noChangeArrowheads="1"/>
          </p:cNvSpPr>
          <p:nvPr>
            <p:ph type="title"/>
          </p:nvPr>
        </p:nvSpPr>
        <p:spPr/>
        <p:txBody>
          <a:bodyPr/>
          <a:lstStyle/>
          <a:p>
            <a:r>
              <a:rPr lang="en-US" sz="4800" dirty="0" smtClean="0">
                <a:latin typeface="Times New Roman" pitchFamily="18" charset="0"/>
              </a:rPr>
              <a:t>Important  </a:t>
            </a:r>
            <a:r>
              <a:rPr lang="en-US" sz="4800" dirty="0">
                <a:latin typeface="Times New Roman" pitchFamily="18" charset="0"/>
              </a:rPr>
              <a:t>Point</a:t>
            </a:r>
          </a:p>
        </p:txBody>
      </p:sp>
      <p:sp>
        <p:nvSpPr>
          <p:cNvPr id="48131" name="Rectangle 1027"/>
          <p:cNvSpPr>
            <a:spLocks noGrp="1" noChangeArrowheads="1"/>
          </p:cNvSpPr>
          <p:nvPr>
            <p:ph idx="1"/>
          </p:nvPr>
        </p:nvSpPr>
        <p:spPr>
          <a:xfrm>
            <a:off x="685800" y="2286000"/>
            <a:ext cx="7772400" cy="4114800"/>
          </a:xfrm>
        </p:spPr>
        <p:txBody>
          <a:bodyPr>
            <a:normAutofit/>
          </a:bodyPr>
          <a:lstStyle/>
          <a:p>
            <a:pPr algn="ctr">
              <a:buNone/>
            </a:pPr>
            <a:r>
              <a:rPr lang="en-US" sz="6000" dirty="0">
                <a:latin typeface="Times New Roman" pitchFamily="18" charset="0"/>
              </a:rPr>
              <a:t>Professionalism is taught largely in the </a:t>
            </a:r>
            <a:r>
              <a:rPr lang="en-US" sz="6000" dirty="0">
                <a:solidFill>
                  <a:srgbClr val="FF0000"/>
                </a:solidFill>
                <a:latin typeface="Times New Roman" pitchFamily="18" charset="0"/>
              </a:rPr>
              <a:t>“hidden curriculum.”</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rmAutofit/>
          </a:bodyPr>
          <a:lstStyle/>
          <a:p>
            <a:r>
              <a:rPr lang="en-GB" dirty="0" smtClean="0"/>
              <a:t>Why professionalism?</a:t>
            </a:r>
            <a:br>
              <a:rPr lang="en-GB" dirty="0" smtClean="0"/>
            </a:br>
            <a:r>
              <a:rPr lang="en-GB" dirty="0" smtClean="0"/>
              <a:t>scholars ,road map</a:t>
            </a:r>
          </a:p>
        </p:txBody>
      </p:sp>
      <p:sp>
        <p:nvSpPr>
          <p:cNvPr id="7171" name="Content Placeholder 2"/>
          <p:cNvSpPr>
            <a:spLocks noGrp="1"/>
          </p:cNvSpPr>
          <p:nvPr>
            <p:ph idx="1"/>
          </p:nvPr>
        </p:nvSpPr>
        <p:spPr/>
        <p:txBody>
          <a:bodyPr/>
          <a:lstStyle/>
          <a:p>
            <a:pPr algn="l" rtl="0"/>
            <a:r>
              <a:rPr lang="en-GB" dirty="0" smtClean="0">
                <a:solidFill>
                  <a:srgbClr val="FF0000"/>
                </a:solidFill>
              </a:rPr>
              <a:t>Clear goal</a:t>
            </a:r>
          </a:p>
          <a:p>
            <a:pPr algn="l" rtl="0"/>
            <a:r>
              <a:rPr lang="en-GB" dirty="0" smtClean="0"/>
              <a:t>Good preparation </a:t>
            </a:r>
          </a:p>
          <a:p>
            <a:pPr algn="l" rtl="0"/>
            <a:r>
              <a:rPr lang="en-GB" dirty="0" smtClean="0"/>
              <a:t>Right methods </a:t>
            </a:r>
          </a:p>
          <a:p>
            <a:pPr algn="l" rtl="0"/>
            <a:r>
              <a:rPr lang="en-GB" dirty="0" smtClean="0"/>
              <a:t>Significant results </a:t>
            </a:r>
          </a:p>
          <a:p>
            <a:pPr algn="l" rtl="0"/>
            <a:r>
              <a:rPr lang="en-GB" dirty="0" smtClean="0"/>
              <a:t>Self </a:t>
            </a:r>
            <a:r>
              <a:rPr lang="fa-IR" dirty="0" smtClean="0">
                <a:ea typeface="Majalla UI"/>
              </a:rPr>
              <a:t>–</a:t>
            </a:r>
            <a:r>
              <a:rPr lang="en-GB" dirty="0" smtClean="0"/>
              <a:t>evaluation</a:t>
            </a:r>
            <a:endParaRPr lang="fa-IR" dirty="0" smtClean="0"/>
          </a:p>
          <a:p>
            <a:pPr algn="l" rtl="0"/>
            <a:r>
              <a:rPr lang="en-US" dirty="0" smtClean="0"/>
              <a:t>Role modeling</a:t>
            </a:r>
            <a:r>
              <a:rPr lang="en-GB"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linds(horizontal)">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blinds(horizontal)">
                                      <p:cBhvr>
                                        <p:cTn id="12" dur="500"/>
                                        <p:tgtEl>
                                          <p:spTgt spid="71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blinds(horizontal)">
                                      <p:cBhvr>
                                        <p:cTn id="17" dur="500"/>
                                        <p:tgtEl>
                                          <p:spTgt spid="71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blinds(horizontal)">
                                      <p:cBhvr>
                                        <p:cTn id="22" dur="500"/>
                                        <p:tgtEl>
                                          <p:spTgt spid="717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7171">
                                            <p:txEl>
                                              <p:pRg st="4" end="4"/>
                                            </p:txEl>
                                          </p:spTgt>
                                        </p:tgtEl>
                                        <p:attrNameLst>
                                          <p:attrName>style.visibility</p:attrName>
                                        </p:attrNameLst>
                                      </p:cBhvr>
                                      <p:to>
                                        <p:strVal val="visible"/>
                                      </p:to>
                                    </p:set>
                                    <p:animEffect transition="in" filter="blinds(horizontal)">
                                      <p:cBhvr>
                                        <p:cTn id="27" dur="500"/>
                                        <p:tgtEl>
                                          <p:spTgt spid="717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7171">
                                            <p:txEl>
                                              <p:pRg st="5" end="5"/>
                                            </p:txEl>
                                          </p:spTgt>
                                        </p:tgtEl>
                                        <p:attrNameLst>
                                          <p:attrName>style.visibility</p:attrName>
                                        </p:attrNameLst>
                                      </p:cBhvr>
                                      <p:to>
                                        <p:strVal val="visible"/>
                                      </p:to>
                                    </p:set>
                                    <p:animEffect transition="in" filter="blinds(horizontal)">
                                      <p:cBhvr>
                                        <p:cTn id="32" dur="500"/>
                                        <p:tgtEl>
                                          <p:spTgt spid="71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smtClean="0"/>
              <a:t>هدف روشن حرفه ایی</a:t>
            </a:r>
            <a:endParaRPr lang="fa-IR" dirty="0"/>
          </a:p>
        </p:txBody>
      </p:sp>
      <p:sp>
        <p:nvSpPr>
          <p:cNvPr id="2" name="Content Placeholder 1"/>
          <p:cNvSpPr>
            <a:spLocks noGrp="1"/>
          </p:cNvSpPr>
          <p:nvPr>
            <p:ph idx="1"/>
          </p:nvPr>
        </p:nvSpPr>
        <p:spPr/>
        <p:txBody>
          <a:bodyPr>
            <a:noAutofit/>
          </a:bodyPr>
          <a:lstStyle/>
          <a:p>
            <a:pPr algn="ctr">
              <a:buNone/>
            </a:pPr>
            <a:r>
              <a:rPr lang="fa-IR" sz="6600" dirty="0" smtClean="0"/>
              <a:t>کسی که مقصدی ندارد گم نمیشود بلکه ممکن است از هر جایی سر در بیاورد.</a:t>
            </a:r>
            <a:endParaRPr lang="fa-IR" sz="6600"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Clear goal</a:t>
            </a:r>
          </a:p>
        </p:txBody>
      </p:sp>
      <p:sp>
        <p:nvSpPr>
          <p:cNvPr id="2" name="Content Placeholder 1"/>
          <p:cNvSpPr>
            <a:spLocks noGrp="1"/>
          </p:cNvSpPr>
          <p:nvPr>
            <p:ph idx="1"/>
          </p:nvPr>
        </p:nvSpPr>
        <p:spPr/>
        <p:txBody>
          <a:bodyPr/>
          <a:lstStyle/>
          <a:p>
            <a:pPr algn="ctr">
              <a:buNone/>
            </a:pPr>
            <a:endParaRPr lang="fa-IR" dirty="0" smtClean="0"/>
          </a:p>
          <a:p>
            <a:pPr algn="ctr">
              <a:buNone/>
            </a:pPr>
            <a:endParaRPr lang="fa-IR" dirty="0" smtClean="0"/>
          </a:p>
          <a:p>
            <a:pPr algn="ctr">
              <a:buNone/>
            </a:pPr>
            <a:r>
              <a:rPr lang="fa-IR" dirty="0" smtClean="0"/>
              <a:t>ارتقای فردی </a:t>
            </a:r>
          </a:p>
          <a:p>
            <a:pPr algn="ctr">
              <a:buNone/>
            </a:pPr>
            <a:r>
              <a:rPr lang="fa-IR" dirty="0" smtClean="0"/>
              <a:t>رفاه و آسایش مادی</a:t>
            </a:r>
          </a:p>
          <a:p>
            <a:pPr algn="ctr">
              <a:buNone/>
            </a:pPr>
            <a:r>
              <a:rPr lang="fa-IR" dirty="0" smtClean="0"/>
              <a:t>آرامش روحی و اجتماعی </a:t>
            </a:r>
          </a:p>
          <a:p>
            <a:pPr algn="ctr">
              <a:buNone/>
            </a:pPr>
            <a:r>
              <a:rPr lang="fa-IR" dirty="0" smtClean="0"/>
              <a:t>احساس ارزشمندی معنوی و اخلاقی</a:t>
            </a:r>
          </a:p>
          <a:p>
            <a:pPr algn="ctr">
              <a:buNone/>
            </a:pPr>
            <a:r>
              <a:rPr lang="fa-IR" dirty="0" smtClean="0"/>
              <a:t>ارزش باوری و حرکت در جهت غایت مطلوب </a:t>
            </a:r>
          </a:p>
          <a:p>
            <a:pPr>
              <a:buNone/>
            </a:pPr>
            <a:endParaRPr lang="fa-I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Philosophy of science </a:t>
            </a:r>
            <a:endParaRPr lang="fa-IR" altLang="en-US" smtClean="0"/>
          </a:p>
        </p:txBody>
      </p:sp>
      <p:sp>
        <p:nvSpPr>
          <p:cNvPr id="7171" name="Content Placeholder 2"/>
          <p:cNvSpPr>
            <a:spLocks noGrp="1"/>
          </p:cNvSpPr>
          <p:nvPr>
            <p:ph idx="1"/>
          </p:nvPr>
        </p:nvSpPr>
        <p:spPr/>
        <p:txBody>
          <a:bodyPr/>
          <a:lstStyle/>
          <a:p>
            <a:pPr algn="ctr">
              <a:buFont typeface="Wingdings" panose="05000000000000000000" pitchFamily="2" charset="2"/>
              <a:buNone/>
            </a:pPr>
            <a:endParaRPr lang="en-US" altLang="en-US" smtClean="0"/>
          </a:p>
          <a:p>
            <a:pPr algn="ctr">
              <a:buFont typeface="Wingdings" panose="05000000000000000000" pitchFamily="2" charset="2"/>
              <a:buNone/>
            </a:pPr>
            <a:endParaRPr lang="en-US" altLang="en-US" smtClean="0"/>
          </a:p>
          <a:p>
            <a:pPr algn="ctr">
              <a:buFont typeface="Wingdings" panose="05000000000000000000" pitchFamily="2" charset="2"/>
              <a:buNone/>
            </a:pPr>
            <a:endParaRPr lang="en-US" altLang="en-US" smtClean="0"/>
          </a:p>
          <a:p>
            <a:pPr algn="ctr">
              <a:buFont typeface="Wingdings" panose="05000000000000000000" pitchFamily="2" charset="2"/>
              <a:buNone/>
            </a:pPr>
            <a:r>
              <a:rPr lang="en-US" altLang="en-US" smtClean="0"/>
              <a:t>Complex vs complicated </a:t>
            </a:r>
            <a:endParaRPr lang="fa-IR" altLang="en-US" smtClean="0"/>
          </a:p>
        </p:txBody>
      </p:sp>
      <p:sp>
        <p:nvSpPr>
          <p:cNvPr id="4" name="Slide Number Placeholder 3"/>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201C684-1043-49B9-A5F5-00792D8E6B20}" type="slidenum">
              <a:rPr lang="en-GB" altLang="en-US">
                <a:latin typeface="Garamond" panose="02020404030301010803" pitchFamily="18" charset="0"/>
              </a:rPr>
              <a:pPr/>
              <a:t>6</a:t>
            </a:fld>
            <a:endParaRPr lang="en-GB" altLang="en-US">
              <a:latin typeface="Garamond" panose="02020404030301010803" pitchFamily="18" charset="0"/>
            </a:endParaRPr>
          </a:p>
        </p:txBody>
      </p:sp>
    </p:spTree>
    <p:extLst>
      <p:ext uri="{BB962C8B-B14F-4D97-AF65-F5344CB8AC3E}">
        <p14:creationId xmlns:p14="http://schemas.microsoft.com/office/powerpoint/2010/main" val="46060102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fa-IR" dirty="0" smtClean="0"/>
              <a:t>نقشه راه هر برنامه درسی</a:t>
            </a:r>
            <a:endParaRPr lang="en-GB" dirty="0"/>
          </a:p>
        </p:txBody>
      </p:sp>
      <p:sp>
        <p:nvSpPr>
          <p:cNvPr id="24579" name="Content Placeholder 2"/>
          <p:cNvSpPr>
            <a:spLocks noGrp="1"/>
          </p:cNvSpPr>
          <p:nvPr>
            <p:ph idx="1"/>
          </p:nvPr>
        </p:nvSpPr>
        <p:spPr>
          <a:xfrm>
            <a:off x="457200" y="1600200"/>
            <a:ext cx="7467600" cy="4873625"/>
          </a:xfrm>
        </p:spPr>
        <p:txBody>
          <a:bodyPr/>
          <a:lstStyle/>
          <a:p>
            <a:pPr algn="r" rtl="1" eaLnBrk="1" hangingPunct="1"/>
            <a:r>
              <a:rPr lang="fa-IR" smtClean="0"/>
              <a:t>داده</a:t>
            </a:r>
          </a:p>
          <a:p>
            <a:pPr algn="r" rtl="1" eaLnBrk="1" hangingPunct="1"/>
            <a:r>
              <a:rPr lang="fa-IR" smtClean="0"/>
              <a:t>اطلاعات</a:t>
            </a:r>
          </a:p>
          <a:p>
            <a:pPr algn="r" rtl="1" eaLnBrk="1" hangingPunct="1"/>
            <a:r>
              <a:rPr lang="fa-IR" smtClean="0"/>
              <a:t>دانش</a:t>
            </a:r>
          </a:p>
          <a:p>
            <a:pPr algn="r" rtl="1" eaLnBrk="1" hangingPunct="1"/>
            <a:r>
              <a:rPr lang="fa-IR" smtClean="0"/>
              <a:t>عقل</a:t>
            </a:r>
          </a:p>
          <a:p>
            <a:pPr algn="r" rtl="1" eaLnBrk="1" hangingPunct="1"/>
            <a:r>
              <a:rPr lang="fa-IR" smtClean="0"/>
              <a:t>حکمت</a:t>
            </a:r>
          </a:p>
          <a:p>
            <a:pPr algn="r" rtl="1" eaLnBrk="1" hangingPunct="1"/>
            <a:r>
              <a:rPr lang="fa-IR" smtClean="0"/>
              <a:t>حکمت متعالی</a:t>
            </a:r>
            <a:endParaRPr lang="en-GB"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GB" dirty="0" smtClean="0"/>
              <a:t>"</a:t>
            </a:r>
            <a:r>
              <a:rPr lang="en-GB" dirty="0" smtClean="0">
                <a:hlinkClick r:id="rId3"/>
              </a:rPr>
              <a:t>The Rock</a:t>
            </a:r>
            <a:r>
              <a:rPr lang="en-GB" dirty="0" smtClean="0"/>
              <a:t>" by </a:t>
            </a:r>
            <a:r>
              <a:rPr lang="en-GB" dirty="0" smtClean="0">
                <a:hlinkClick r:id="rId4"/>
              </a:rPr>
              <a:t>T.S. Eliot</a:t>
            </a:r>
            <a:endParaRPr lang="en-GB" dirty="0"/>
          </a:p>
        </p:txBody>
      </p:sp>
      <p:sp>
        <p:nvSpPr>
          <p:cNvPr id="25603" name="Content Placeholder 2"/>
          <p:cNvSpPr>
            <a:spLocks noGrp="1"/>
          </p:cNvSpPr>
          <p:nvPr>
            <p:ph idx="1"/>
          </p:nvPr>
        </p:nvSpPr>
        <p:spPr>
          <a:xfrm>
            <a:off x="971600" y="2204865"/>
            <a:ext cx="7318960" cy="3096344"/>
          </a:xfrm>
        </p:spPr>
        <p:txBody>
          <a:bodyPr>
            <a:normAutofit/>
          </a:bodyPr>
          <a:lstStyle/>
          <a:p>
            <a:pPr eaLnBrk="1" hangingPunct="1"/>
            <a:r>
              <a:rPr lang="en-GB" sz="3600" dirty="0" smtClean="0"/>
              <a:t>Where is the Life we have lost in living? </a:t>
            </a:r>
            <a:br>
              <a:rPr lang="en-GB" sz="3600" dirty="0" smtClean="0"/>
            </a:br>
            <a:r>
              <a:rPr lang="en-GB" sz="3600" dirty="0" smtClean="0"/>
              <a:t>Where is the wisdom we have lost in knowledge? </a:t>
            </a:r>
            <a:br>
              <a:rPr lang="en-GB" sz="3600" dirty="0" smtClean="0"/>
            </a:br>
            <a:r>
              <a:rPr lang="en-GB" sz="3600" dirty="0" smtClean="0"/>
              <a:t>Where is the knowledge we have lost in the information?</a:t>
            </a:r>
          </a:p>
          <a:p>
            <a:pPr eaLnBrk="1" hangingPunct="1">
              <a:buFont typeface="Wingdings" pitchFamily="2" charset="2"/>
              <a:buNone/>
            </a:pPr>
            <a:endParaRPr lang="en-GB" sz="3600" dirty="0"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fa-IR" dirty="0" smtClean="0"/>
              <a:t>ترجمه آزاد شعر الیوت</a:t>
            </a:r>
            <a:endParaRPr lang="en-GB" dirty="0"/>
          </a:p>
        </p:txBody>
      </p:sp>
      <p:sp>
        <p:nvSpPr>
          <p:cNvPr id="26627" name="Content Placeholder 2"/>
          <p:cNvSpPr>
            <a:spLocks noGrp="1"/>
          </p:cNvSpPr>
          <p:nvPr>
            <p:ph idx="1"/>
          </p:nvPr>
        </p:nvSpPr>
        <p:spPr>
          <a:xfrm>
            <a:off x="539552" y="2204864"/>
            <a:ext cx="7467600" cy="4873625"/>
          </a:xfrm>
        </p:spPr>
        <p:txBody>
          <a:bodyPr>
            <a:normAutofit/>
          </a:bodyPr>
          <a:lstStyle/>
          <a:p>
            <a:pPr algn="ctr" eaLnBrk="1" hangingPunct="1">
              <a:buFont typeface="Wingdings" pitchFamily="2" charset="2"/>
              <a:buNone/>
            </a:pPr>
            <a:r>
              <a:rPr lang="fa-IR" sz="3200" dirty="0" smtClean="0"/>
              <a:t>خدایا</a:t>
            </a:r>
          </a:p>
          <a:p>
            <a:pPr algn="ctr" eaLnBrk="1" hangingPunct="1">
              <a:buFont typeface="Wingdings" pitchFamily="2" charset="2"/>
              <a:buNone/>
            </a:pPr>
            <a:r>
              <a:rPr lang="fa-IR" sz="3200" dirty="0" smtClean="0"/>
              <a:t> عمرم را در روزمره گی گم کردم</a:t>
            </a:r>
          </a:p>
          <a:p>
            <a:pPr algn="ctr" eaLnBrk="1" hangingPunct="1">
              <a:buFont typeface="Wingdings" pitchFamily="2" charset="2"/>
              <a:buNone/>
            </a:pPr>
            <a:r>
              <a:rPr lang="fa-IR" sz="3200" dirty="0" smtClean="0"/>
              <a:t>عقلم را در کسب دانش از دست دادم</a:t>
            </a:r>
          </a:p>
          <a:p>
            <a:pPr algn="ctr" eaLnBrk="1" hangingPunct="1">
              <a:buFont typeface="Wingdings" pitchFamily="2" charset="2"/>
              <a:buNone/>
            </a:pPr>
            <a:r>
              <a:rPr lang="fa-IR" sz="3200" dirty="0" smtClean="0"/>
              <a:t>دانشم در اطلاعات نامرتبط به تباهی رفت </a:t>
            </a:r>
          </a:p>
          <a:p>
            <a:pPr algn="ctr" eaLnBrk="1" hangingPunct="1">
              <a:buFont typeface="Wingdings" pitchFamily="2" charset="2"/>
              <a:buNone/>
            </a:pPr>
            <a:r>
              <a:rPr lang="fa-IR" sz="3200" dirty="0" smtClean="0"/>
              <a:t>و اطلاعات مفیدم درداده های خام ناپدید شدند </a:t>
            </a:r>
            <a:endParaRPr lang="en-GB" sz="3200" dirty="0" smtClean="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GB" dirty="0" smtClean="0">
                <a:hlinkClick r:id="rId3"/>
              </a:rPr>
              <a:t>Russell Ackoff</a:t>
            </a:r>
            <a:r>
              <a:rPr lang="fa-IR" dirty="0" smtClean="0"/>
              <a:t> </a:t>
            </a:r>
            <a:r>
              <a:rPr lang="en-GB" dirty="0" smtClean="0"/>
              <a:t>1989</a:t>
            </a:r>
            <a:endParaRPr lang="en-GB" dirty="0"/>
          </a:p>
        </p:txBody>
      </p:sp>
      <p:sp>
        <p:nvSpPr>
          <p:cNvPr id="27651" name="Content Placeholder 2"/>
          <p:cNvSpPr>
            <a:spLocks noGrp="1"/>
          </p:cNvSpPr>
          <p:nvPr>
            <p:ph idx="1"/>
          </p:nvPr>
        </p:nvSpPr>
        <p:spPr>
          <a:xfrm>
            <a:off x="457200" y="1600200"/>
            <a:ext cx="7467600" cy="4873625"/>
          </a:xfrm>
        </p:spPr>
        <p:txBody>
          <a:bodyPr/>
          <a:lstStyle/>
          <a:p>
            <a:pPr eaLnBrk="1" hangingPunct="1">
              <a:buFont typeface="Wingdings" pitchFamily="2" charset="2"/>
              <a:buNone/>
            </a:pPr>
            <a:endParaRPr lang="fa-IR" smtClean="0">
              <a:hlinkClick r:id="rId4"/>
            </a:endParaRPr>
          </a:p>
          <a:p>
            <a:pPr eaLnBrk="1" hangingPunct="1">
              <a:buFont typeface="Wingdings" pitchFamily="2" charset="2"/>
              <a:buNone/>
            </a:pPr>
            <a:endParaRPr lang="fa-IR" smtClean="0">
              <a:hlinkClick r:id="rId4"/>
            </a:endParaRPr>
          </a:p>
          <a:p>
            <a:pPr algn="ctr" eaLnBrk="1" hangingPunct="1">
              <a:buFont typeface="Wingdings" pitchFamily="2" charset="2"/>
              <a:buNone/>
            </a:pPr>
            <a:r>
              <a:rPr lang="en-GB" smtClean="0">
                <a:hlinkClick r:id="rId4"/>
              </a:rPr>
              <a:t>International Society for General Systems Research</a:t>
            </a:r>
            <a:endParaRPr lang="fa-IR" smtClean="0"/>
          </a:p>
          <a:p>
            <a:pPr eaLnBrk="1" hangingPunct="1">
              <a:buFont typeface="Wingdings" pitchFamily="2" charset="2"/>
              <a:buNone/>
            </a:pPr>
            <a:endParaRPr lang="en-GB"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fa-IR" dirty="0" smtClean="0"/>
              <a:t>نقشه راه هر برنامه درسی</a:t>
            </a:r>
            <a:endParaRPr lang="en-GB" dirty="0"/>
          </a:p>
        </p:txBody>
      </p:sp>
      <p:sp>
        <p:nvSpPr>
          <p:cNvPr id="31747" name="Content Placeholder 2"/>
          <p:cNvSpPr>
            <a:spLocks noGrp="1"/>
          </p:cNvSpPr>
          <p:nvPr>
            <p:ph idx="1"/>
          </p:nvPr>
        </p:nvSpPr>
        <p:spPr>
          <a:xfrm>
            <a:off x="457200" y="1600200"/>
            <a:ext cx="7467600" cy="4873625"/>
          </a:xfrm>
        </p:spPr>
        <p:txBody>
          <a:bodyPr/>
          <a:lstStyle/>
          <a:p>
            <a:pPr algn="r" rtl="1" eaLnBrk="1" hangingPunct="1"/>
            <a:r>
              <a:rPr lang="fa-IR" smtClean="0"/>
              <a:t>داده</a:t>
            </a:r>
          </a:p>
          <a:p>
            <a:pPr algn="r" rtl="1" eaLnBrk="1" hangingPunct="1"/>
            <a:r>
              <a:rPr lang="fa-IR" smtClean="0"/>
              <a:t>اطلاعات</a:t>
            </a:r>
          </a:p>
          <a:p>
            <a:pPr algn="r" rtl="1" eaLnBrk="1" hangingPunct="1"/>
            <a:r>
              <a:rPr lang="fa-IR" smtClean="0"/>
              <a:t>دانش</a:t>
            </a:r>
          </a:p>
          <a:p>
            <a:pPr algn="r" rtl="1" eaLnBrk="1" hangingPunct="1"/>
            <a:r>
              <a:rPr lang="fa-IR" smtClean="0"/>
              <a:t>عقل</a:t>
            </a:r>
          </a:p>
          <a:p>
            <a:pPr algn="r" rtl="1" eaLnBrk="1" hangingPunct="1"/>
            <a:r>
              <a:rPr lang="fa-IR" smtClean="0"/>
              <a:t>حکمت</a:t>
            </a:r>
          </a:p>
          <a:p>
            <a:pPr algn="r" rtl="1" eaLnBrk="1" hangingPunct="1"/>
            <a:r>
              <a:rPr lang="fa-IR" smtClean="0"/>
              <a:t>حکمت متعالی</a:t>
            </a:r>
            <a:endParaRPr lang="en-GB"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GB"/>
          </a:p>
        </p:txBody>
      </p:sp>
      <p:sp>
        <p:nvSpPr>
          <p:cNvPr id="32771" name="Content Placeholder 2"/>
          <p:cNvSpPr>
            <a:spLocks noGrp="1"/>
          </p:cNvSpPr>
          <p:nvPr>
            <p:ph idx="1"/>
          </p:nvPr>
        </p:nvSpPr>
        <p:spPr>
          <a:xfrm>
            <a:off x="457200" y="1600200"/>
            <a:ext cx="7467600" cy="4873625"/>
          </a:xfrm>
        </p:spPr>
        <p:txBody>
          <a:bodyPr/>
          <a:lstStyle/>
          <a:p>
            <a:pPr algn="r" rtl="1" eaLnBrk="1" hangingPunct="1"/>
            <a:r>
              <a:rPr lang="fa-IR" smtClean="0"/>
              <a:t>حکمت متعالی (عشق به خوبیها، عقل ، خداشناسی)</a:t>
            </a:r>
          </a:p>
          <a:p>
            <a:pPr algn="r" rtl="1" eaLnBrk="1" hangingPunct="1"/>
            <a:r>
              <a:rPr lang="fa-IR" smtClean="0"/>
              <a:t>حکمت ( عقل + عشق)</a:t>
            </a:r>
          </a:p>
          <a:p>
            <a:pPr algn="r" rtl="1" eaLnBrk="1" hangingPunct="1"/>
            <a:r>
              <a:rPr lang="fa-IR" smtClean="0"/>
              <a:t>عقل (مصلحت استفاده از دانش)</a:t>
            </a:r>
          </a:p>
          <a:p>
            <a:pPr algn="r" rtl="1" eaLnBrk="1" hangingPunct="1"/>
            <a:r>
              <a:rPr lang="fa-IR" smtClean="0"/>
              <a:t>دانش (تبدیل اطلاعات به دستورالهمل مفید و کارا)</a:t>
            </a:r>
          </a:p>
          <a:p>
            <a:pPr algn="r" rtl="1" eaLnBrk="1" hangingPunct="1"/>
            <a:r>
              <a:rPr lang="fa-IR" smtClean="0"/>
              <a:t>اطلاعات( داده های مرتیط و معنی دار)</a:t>
            </a:r>
          </a:p>
          <a:p>
            <a:pPr algn="r" rtl="1" eaLnBrk="1" hangingPunct="1"/>
            <a:r>
              <a:rPr lang="fa-IR" smtClean="0"/>
              <a:t>داده</a:t>
            </a:r>
          </a:p>
          <a:p>
            <a:pPr algn="r" rtl="1" eaLnBrk="1" hangingPunct="1"/>
            <a:r>
              <a:rPr lang="fa-IR" smtClean="0"/>
              <a:t>؟</a:t>
            </a:r>
            <a:endParaRPr lang="en-GB" smtClean="0"/>
          </a:p>
          <a:p>
            <a:pPr algn="r" rtl="1" eaLnBrk="1" hangingPunct="1"/>
            <a:endParaRPr lang="en-GB" smtClean="0"/>
          </a:p>
        </p:txBody>
      </p:sp>
      <p:sp>
        <p:nvSpPr>
          <p:cNvPr id="5" name="Down Arrow 4"/>
          <p:cNvSpPr/>
          <p:nvPr/>
        </p:nvSpPr>
        <p:spPr>
          <a:xfrm rot="10800000">
            <a:off x="935038" y="1798638"/>
            <a:ext cx="465137" cy="37607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63" y="357188"/>
            <a:ext cx="8229600" cy="1214437"/>
          </a:xfrm>
        </p:spPr>
        <p:txBody>
          <a:bodyPr>
            <a:normAutofit fontScale="90000"/>
          </a:bodyPr>
          <a:lstStyle/>
          <a:p>
            <a:pPr eaLnBrk="1" fontAlgn="auto" hangingPunct="1">
              <a:spcAft>
                <a:spcPts val="0"/>
              </a:spcAft>
              <a:defRPr/>
            </a:pPr>
            <a:r>
              <a:rPr lang="fa-IR" sz="3100" dirty="0" smtClean="0"/>
              <a:t>«قد افلح الیوم من استعلى ؛ هر که اهل استعلا و برترى‏طلبى بود به فلاح و رستگارى مى‏رسد».</a:t>
            </a:r>
            <a:r>
              <a:rPr lang="fa-IR" dirty="0" smtClean="0"/>
              <a:t/>
            </a:r>
            <a:br>
              <a:rPr lang="fa-IR" dirty="0" smtClean="0"/>
            </a:br>
            <a:r>
              <a:rPr lang="fa-IR" sz="1600" dirty="0" smtClean="0"/>
              <a:t> سوره طه،آیه 64</a:t>
            </a:r>
            <a:r>
              <a:rPr lang="fa-IR" dirty="0" smtClean="0"/>
              <a:t/>
            </a:r>
            <a:br>
              <a:rPr lang="fa-IR" dirty="0" smtClean="0"/>
            </a:br>
            <a:endParaRPr lang="en-GB" dirty="0"/>
          </a:p>
        </p:txBody>
      </p:sp>
      <p:sp>
        <p:nvSpPr>
          <p:cNvPr id="33795" name="Content Placeholder 2"/>
          <p:cNvSpPr>
            <a:spLocks noGrp="1"/>
          </p:cNvSpPr>
          <p:nvPr>
            <p:ph idx="1"/>
          </p:nvPr>
        </p:nvSpPr>
        <p:spPr>
          <a:xfrm>
            <a:off x="516399" y="1833662"/>
            <a:ext cx="7467600" cy="4873625"/>
          </a:xfrm>
        </p:spPr>
        <p:txBody>
          <a:bodyPr/>
          <a:lstStyle/>
          <a:p>
            <a:pPr algn="r" rtl="1" eaLnBrk="1" hangingPunct="1"/>
            <a:r>
              <a:rPr lang="fa-IR" dirty="0" smtClean="0"/>
              <a:t>حکمت متعالی (عشق به خوبیها، عقل ، خداشناسی)</a:t>
            </a:r>
          </a:p>
          <a:p>
            <a:pPr algn="r" rtl="1" eaLnBrk="1" hangingPunct="1"/>
            <a:r>
              <a:rPr lang="fa-IR" dirty="0" smtClean="0"/>
              <a:t>حکمت ( عقل + عشق)</a:t>
            </a:r>
          </a:p>
          <a:p>
            <a:pPr algn="r" rtl="1" eaLnBrk="1" hangingPunct="1"/>
            <a:r>
              <a:rPr lang="fa-IR" dirty="0" smtClean="0"/>
              <a:t>عقل (مصلحت استفاده از دانش)</a:t>
            </a:r>
          </a:p>
          <a:p>
            <a:pPr algn="r" rtl="1" eaLnBrk="1" hangingPunct="1"/>
            <a:r>
              <a:rPr lang="fa-IR" dirty="0" smtClean="0"/>
              <a:t>دانش (تبدیل اطلاعات به دستورالعمل مفید و کارا)</a:t>
            </a:r>
          </a:p>
          <a:p>
            <a:pPr algn="r" rtl="1" eaLnBrk="1" hangingPunct="1"/>
            <a:r>
              <a:rPr lang="fa-IR" dirty="0" smtClean="0"/>
              <a:t>اطلاعات( داده های مرتیط و معنی دار)</a:t>
            </a:r>
          </a:p>
          <a:p>
            <a:pPr algn="r" rtl="1" eaLnBrk="1" hangingPunct="1"/>
            <a:r>
              <a:rPr lang="fa-IR" dirty="0" smtClean="0"/>
              <a:t>داده</a:t>
            </a:r>
          </a:p>
          <a:p>
            <a:pPr algn="r" rtl="1" eaLnBrk="1" hangingPunct="1"/>
            <a:r>
              <a:rPr lang="fa-IR" dirty="0" smtClean="0"/>
              <a:t>؟</a:t>
            </a:r>
            <a:endParaRPr lang="en-GB" dirty="0" smtClean="0"/>
          </a:p>
          <a:p>
            <a:pPr algn="r" rtl="1" eaLnBrk="1" hangingPunct="1"/>
            <a:endParaRPr lang="en-GB" dirty="0" smtClean="0"/>
          </a:p>
        </p:txBody>
      </p:sp>
      <p:sp>
        <p:nvSpPr>
          <p:cNvPr id="5" name="Down Arrow 4"/>
          <p:cNvSpPr/>
          <p:nvPr/>
        </p:nvSpPr>
        <p:spPr>
          <a:xfrm rot="10800000">
            <a:off x="935038" y="1798638"/>
            <a:ext cx="465137" cy="37607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fa-IR" dirty="0" smtClean="0"/>
              <a:t>مولانا</a:t>
            </a:r>
            <a:endParaRPr lang="en-GB" dirty="0"/>
          </a:p>
        </p:txBody>
      </p:sp>
      <p:sp>
        <p:nvSpPr>
          <p:cNvPr id="34819" name="Content Placeholder 2"/>
          <p:cNvSpPr>
            <a:spLocks noGrp="1"/>
          </p:cNvSpPr>
          <p:nvPr>
            <p:ph idx="1"/>
          </p:nvPr>
        </p:nvSpPr>
        <p:spPr>
          <a:xfrm>
            <a:off x="457200" y="1600200"/>
            <a:ext cx="7467600" cy="4873625"/>
          </a:xfrm>
        </p:spPr>
        <p:txBody>
          <a:bodyPr/>
          <a:lstStyle/>
          <a:p>
            <a:pPr algn="ctr" eaLnBrk="1" hangingPunct="1">
              <a:buFont typeface="Wingdings" pitchFamily="2" charset="2"/>
              <a:buNone/>
            </a:pPr>
            <a:endParaRPr lang="fa-IR" sz="3600" smtClean="0"/>
          </a:p>
          <a:p>
            <a:pPr algn="ctr" eaLnBrk="1" hangingPunct="1">
              <a:buFont typeface="Wingdings" pitchFamily="2" charset="2"/>
              <a:buNone/>
            </a:pPr>
            <a:r>
              <a:rPr lang="fa-IR" sz="3600" smtClean="0"/>
              <a:t>نیست جرمی مر رسن را ای عنود</a:t>
            </a:r>
          </a:p>
          <a:p>
            <a:pPr algn="ctr" eaLnBrk="1" hangingPunct="1">
              <a:buFont typeface="Wingdings" pitchFamily="2" charset="2"/>
              <a:buNone/>
            </a:pPr>
            <a:r>
              <a:rPr lang="fa-IR" sz="4400" smtClean="0"/>
              <a:t>گر تو را سودای سر بالا نبود</a:t>
            </a:r>
            <a:endParaRPr lang="en-GB" sz="4400" smtClean="0"/>
          </a:p>
        </p:txBody>
      </p:sp>
      <p:sp>
        <p:nvSpPr>
          <p:cNvPr id="4" name="Down Arrow 3"/>
          <p:cNvSpPr/>
          <p:nvPr/>
        </p:nvSpPr>
        <p:spPr>
          <a:xfrm rot="10800000">
            <a:off x="935036" y="1928801"/>
            <a:ext cx="493691" cy="363062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fa-IR"/>
          </a:p>
        </p:txBody>
      </p:sp>
      <p:sp>
        <p:nvSpPr>
          <p:cNvPr id="2" name="Content Placeholder 1"/>
          <p:cNvSpPr>
            <a:spLocks noGrp="1"/>
          </p:cNvSpPr>
          <p:nvPr>
            <p:ph idx="1"/>
          </p:nvPr>
        </p:nvSpPr>
        <p:spPr/>
        <p:txBody>
          <a:bodyPr/>
          <a:lstStyle/>
          <a:p>
            <a:pPr algn="ctr">
              <a:buNone/>
            </a:pPr>
            <a:endParaRPr lang="fa-IR" dirty="0" smtClean="0"/>
          </a:p>
          <a:p>
            <a:pPr algn="ctr">
              <a:buNone/>
            </a:pPr>
            <a:endParaRPr lang="fa-IR" dirty="0" smtClean="0"/>
          </a:p>
          <a:p>
            <a:pPr algn="ctr">
              <a:buNone/>
            </a:pPr>
            <a:endParaRPr lang="fa-IR" dirty="0" smtClean="0"/>
          </a:p>
          <a:p>
            <a:pPr algn="ctr">
              <a:buNone/>
            </a:pPr>
            <a:r>
              <a:rPr lang="fa-IR" dirty="0" smtClean="0"/>
              <a:t>کار ما معلمین ایجاد سودای سر بالا در فراگیران است</a:t>
            </a:r>
            <a:endParaRPr lang="fa-IR"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fa-IR"/>
          </a:p>
        </p:txBody>
      </p:sp>
      <p:sp>
        <p:nvSpPr>
          <p:cNvPr id="2" name="Content Placeholder 1"/>
          <p:cNvSpPr>
            <a:spLocks noGrp="1"/>
          </p:cNvSpPr>
          <p:nvPr>
            <p:ph idx="1"/>
          </p:nvPr>
        </p:nvSpPr>
        <p:spPr/>
        <p:txBody>
          <a:bodyPr>
            <a:normAutofit fontScale="92500"/>
          </a:bodyPr>
          <a:lstStyle/>
          <a:p>
            <a:pPr algn="ctr">
              <a:buNone/>
            </a:pPr>
            <a:r>
              <a:rPr lang="fa-IR" sz="6600" dirty="0" smtClean="0"/>
              <a:t>میتوان گفت اصطلاح تکنیکی برای </a:t>
            </a:r>
            <a:r>
              <a:rPr lang="fa-IR" sz="6600" dirty="0" smtClean="0">
                <a:solidFill>
                  <a:srgbClr val="FF0000"/>
                </a:solidFill>
              </a:rPr>
              <a:t>سودای سر بالا </a:t>
            </a:r>
            <a:r>
              <a:rPr lang="fa-IR" sz="6600" dirty="0" smtClean="0"/>
              <a:t>پروفشنالیزم و رعایت اخلاق و منش درست حرفه ایی است</a:t>
            </a:r>
            <a:r>
              <a:rPr lang="fa-IR" dirty="0" smtClean="0"/>
              <a:t>.</a:t>
            </a:r>
            <a:endParaRPr lang="fa-I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r>
              <a:rPr lang="en-US" altLang="en-US" smtClean="0"/>
              <a:t>Philosophy of science and practice  </a:t>
            </a:r>
            <a:endParaRPr lang="fa-IR" altLang="en-US" smtClean="0"/>
          </a:p>
        </p:txBody>
      </p:sp>
      <p:sp>
        <p:nvSpPr>
          <p:cNvPr id="8195" name="Content Placeholder 2"/>
          <p:cNvSpPr>
            <a:spLocks noGrp="1"/>
          </p:cNvSpPr>
          <p:nvPr>
            <p:ph idx="1"/>
          </p:nvPr>
        </p:nvSpPr>
        <p:spPr/>
        <p:txBody>
          <a:bodyPr/>
          <a:lstStyle/>
          <a:p>
            <a:pPr algn="ctr">
              <a:buFont typeface="Wingdings" panose="05000000000000000000" pitchFamily="2" charset="2"/>
              <a:buNone/>
            </a:pPr>
            <a:r>
              <a:rPr lang="en-US" altLang="en-US" smtClean="0"/>
              <a:t>Complex vs complicated </a:t>
            </a:r>
            <a:endParaRPr lang="fa-IR" altLang="en-US" smtClean="0"/>
          </a:p>
          <a:p>
            <a:pPr algn="ctr">
              <a:buFont typeface="Wingdings" panose="05000000000000000000" pitchFamily="2" charset="2"/>
              <a:buNone/>
            </a:pPr>
            <a:endParaRPr lang="en-US" altLang="en-US" smtClean="0"/>
          </a:p>
          <a:p>
            <a:pPr algn="ctr">
              <a:buFont typeface="Wingdings" panose="05000000000000000000" pitchFamily="2" charset="2"/>
              <a:buNone/>
            </a:pPr>
            <a:endParaRPr lang="en-US" altLang="en-US" smtClean="0"/>
          </a:p>
          <a:p>
            <a:pPr algn="ctr">
              <a:buFont typeface="Wingdings" panose="05000000000000000000" pitchFamily="2" charset="2"/>
              <a:buNone/>
            </a:pPr>
            <a:endParaRPr lang="en-US" altLang="en-US" smtClean="0"/>
          </a:p>
        </p:txBody>
      </p:sp>
      <p:sp>
        <p:nvSpPr>
          <p:cNvPr id="4" name="Slide Number Placeholder 3"/>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9EEF9F8-0F6F-46AD-BD3C-36CAB41BF1FD}" type="slidenum">
              <a:rPr lang="en-GB" altLang="en-US">
                <a:latin typeface="Garamond" panose="02020404030301010803" pitchFamily="18" charset="0"/>
              </a:rPr>
              <a:pPr/>
              <a:t>7</a:t>
            </a:fld>
            <a:endParaRPr lang="en-GB" altLang="en-US">
              <a:latin typeface="Garamond" panose="02020404030301010803" pitchFamily="18" charset="0"/>
            </a:endParaRPr>
          </a:p>
        </p:txBody>
      </p:sp>
      <p:graphicFrame>
        <p:nvGraphicFramePr>
          <p:cNvPr id="6" name="Table 5"/>
          <p:cNvGraphicFramePr>
            <a:graphicFrameLocks noGrp="1"/>
          </p:cNvGraphicFramePr>
          <p:nvPr/>
        </p:nvGraphicFramePr>
        <p:xfrm>
          <a:off x="1643064" y="2143125"/>
          <a:ext cx="5881686" cy="4146550"/>
        </p:xfrm>
        <a:graphic>
          <a:graphicData uri="http://schemas.openxmlformats.org/drawingml/2006/table">
            <a:tbl>
              <a:tblPr rtl="1" firstRow="1" bandRow="1">
                <a:tableStyleId>{5C22544A-7EE6-4342-B048-85BDC9FD1C3A}</a:tableStyleId>
              </a:tblPr>
              <a:tblGrid>
                <a:gridCol w="1960562">
                  <a:extLst>
                    <a:ext uri="{9D8B030D-6E8A-4147-A177-3AD203B41FA5}">
                      <a16:colId xmlns="" xmlns:a16="http://schemas.microsoft.com/office/drawing/2014/main" val="20000"/>
                    </a:ext>
                  </a:extLst>
                </a:gridCol>
                <a:gridCol w="1960562">
                  <a:extLst>
                    <a:ext uri="{9D8B030D-6E8A-4147-A177-3AD203B41FA5}">
                      <a16:colId xmlns="" xmlns:a16="http://schemas.microsoft.com/office/drawing/2014/main" val="20001"/>
                    </a:ext>
                  </a:extLst>
                </a:gridCol>
                <a:gridCol w="1960562">
                  <a:extLst>
                    <a:ext uri="{9D8B030D-6E8A-4147-A177-3AD203B41FA5}">
                      <a16:colId xmlns="" xmlns:a16="http://schemas.microsoft.com/office/drawing/2014/main" val="20002"/>
                    </a:ext>
                  </a:extLst>
                </a:gridCol>
              </a:tblGrid>
              <a:tr h="4146550">
                <a:tc>
                  <a:txBody>
                    <a:bodyPr/>
                    <a:lstStyle/>
                    <a:p>
                      <a:pPr algn="ctr" rtl="1"/>
                      <a:r>
                        <a:rPr lang="en-US" sz="1800" dirty="0" smtClean="0"/>
                        <a:t>  </a:t>
                      </a:r>
                      <a:endParaRPr lang="fa-IR" sz="1800" dirty="0" smtClean="0"/>
                    </a:p>
                    <a:p>
                      <a:pPr algn="ctr" rtl="1"/>
                      <a:endParaRPr lang="fa-IR" sz="1800" dirty="0" smtClean="0"/>
                    </a:p>
                    <a:p>
                      <a:pPr algn="ctr" rtl="1"/>
                      <a:endParaRPr lang="fa-IR" sz="1800" dirty="0" smtClean="0"/>
                    </a:p>
                    <a:p>
                      <a:pPr algn="ctr" rtl="1"/>
                      <a:endParaRPr lang="fa-IR" sz="1800" dirty="0" smtClean="0"/>
                    </a:p>
                    <a:p>
                      <a:pPr algn="ctr" rtl="1"/>
                      <a:endParaRPr lang="fa-IR" sz="1800" dirty="0" smtClean="0"/>
                    </a:p>
                    <a:p>
                      <a:pPr algn="ctr" rtl="1"/>
                      <a:endParaRPr lang="fa-IR" sz="1800" dirty="0" smtClean="0"/>
                    </a:p>
                    <a:p>
                      <a:pPr algn="ctr" rtl="1"/>
                      <a:r>
                        <a:rPr lang="en-US" sz="1800" dirty="0" smtClean="0"/>
                        <a:t>Complicated</a:t>
                      </a:r>
                      <a:r>
                        <a:rPr lang="en-US" sz="1800" baseline="0" dirty="0" smtClean="0"/>
                        <a:t> </a:t>
                      </a:r>
                    </a:p>
                    <a:p>
                      <a:pPr algn="ctr" rtl="1"/>
                      <a:r>
                        <a:rPr lang="fa-IR" sz="1800" baseline="0" dirty="0" smtClean="0"/>
                        <a:t>پرتاب موشک به فضا </a:t>
                      </a:r>
                      <a:endParaRPr lang="fa-IR" sz="1800" dirty="0" smtClean="0"/>
                    </a:p>
                    <a:p>
                      <a:pPr algn="ctr" rtl="1"/>
                      <a:r>
                        <a:rPr lang="en-US" sz="1800" dirty="0" smtClean="0"/>
                        <a:t>    </a:t>
                      </a:r>
                      <a:endParaRPr lang="fa-IR" sz="1800" dirty="0"/>
                    </a:p>
                  </a:txBody>
                  <a:tcPr marT="45723" marB="45723"/>
                </a:tc>
                <a:tc>
                  <a:txBody>
                    <a:bodyPr/>
                    <a:lstStyle/>
                    <a:p>
                      <a:pPr algn="ctr" rtl="1"/>
                      <a:endParaRPr lang="fa-IR" sz="1800" dirty="0" smtClean="0"/>
                    </a:p>
                    <a:p>
                      <a:pPr algn="ctr" rtl="1"/>
                      <a:endParaRPr lang="fa-IR" sz="1800" dirty="0" smtClean="0"/>
                    </a:p>
                    <a:p>
                      <a:pPr algn="ctr" rtl="1"/>
                      <a:endParaRPr lang="fa-IR" sz="1800" dirty="0" smtClean="0"/>
                    </a:p>
                    <a:p>
                      <a:pPr algn="ctr" rtl="1"/>
                      <a:endParaRPr lang="fa-IR" sz="1800" dirty="0" smtClean="0"/>
                    </a:p>
                    <a:p>
                      <a:pPr algn="ctr" rtl="1"/>
                      <a:endParaRPr lang="fa-IR" sz="1800" dirty="0" smtClean="0"/>
                    </a:p>
                    <a:p>
                      <a:pPr algn="ctr" rtl="1"/>
                      <a:endParaRPr lang="fa-IR" sz="1800" dirty="0" smtClean="0"/>
                    </a:p>
                    <a:p>
                      <a:pPr algn="ctr" rtl="1"/>
                      <a:r>
                        <a:rPr lang="en-US" sz="1800" dirty="0" smtClean="0"/>
                        <a:t>Simple</a:t>
                      </a:r>
                    </a:p>
                    <a:p>
                      <a:pPr algn="ctr" rtl="1"/>
                      <a:r>
                        <a:rPr lang="fa-IR" sz="1800" baseline="0" dirty="0" smtClean="0"/>
                        <a:t>اجرای منوی آشپزی </a:t>
                      </a:r>
                      <a:r>
                        <a:rPr lang="en-US" sz="1800" baseline="0" dirty="0" smtClean="0"/>
                        <a:t> </a:t>
                      </a:r>
                      <a:endParaRPr lang="fa-IR" sz="1800" dirty="0" smtClean="0"/>
                    </a:p>
                    <a:p>
                      <a:pPr algn="ctr" rtl="1"/>
                      <a:endParaRPr lang="fa-IR" sz="1800" dirty="0"/>
                    </a:p>
                  </a:txBody>
                  <a:tcPr marT="45723" marB="45723"/>
                </a:tc>
                <a:tc>
                  <a:txBody>
                    <a:bodyPr/>
                    <a:lstStyle/>
                    <a:p>
                      <a:pPr algn="ctr" rtl="1"/>
                      <a:endParaRPr lang="en-US" sz="1800" dirty="0" smtClean="0"/>
                    </a:p>
                    <a:p>
                      <a:pPr algn="ctr" rtl="1"/>
                      <a:r>
                        <a:rPr lang="fa-IR" sz="1800" baseline="0" dirty="0" smtClean="0"/>
                        <a:t> </a:t>
                      </a:r>
                      <a:endParaRPr lang="fa-IR" sz="1800" dirty="0" smtClean="0"/>
                    </a:p>
                    <a:p>
                      <a:pPr algn="ctr" rtl="1"/>
                      <a:endParaRPr lang="fa-IR" sz="1800" dirty="0" smtClean="0"/>
                    </a:p>
                    <a:p>
                      <a:pPr algn="ctr" rtl="1"/>
                      <a:endParaRPr lang="fa-IR" sz="1800" dirty="0" smtClean="0"/>
                    </a:p>
                    <a:p>
                      <a:pPr algn="ctr" rtl="1"/>
                      <a:endParaRPr lang="fa-IR" sz="1800" dirty="0" smtClean="0"/>
                    </a:p>
                    <a:p>
                      <a:pPr algn="ctr" rtl="1"/>
                      <a:endParaRPr lang="fa-IR" sz="1800" dirty="0" smtClean="0"/>
                    </a:p>
                    <a:p>
                      <a:pPr algn="ctr" rtl="1"/>
                      <a:r>
                        <a:rPr lang="en-US" sz="1800" dirty="0" smtClean="0"/>
                        <a:t>Complex</a:t>
                      </a:r>
                    </a:p>
                    <a:p>
                      <a:pPr algn="ctr" rtl="1"/>
                      <a:r>
                        <a:rPr lang="fa-IR" sz="1800" dirty="0" smtClean="0"/>
                        <a:t>تربیت</a:t>
                      </a:r>
                      <a:r>
                        <a:rPr lang="fa-IR" sz="1800" baseline="0" dirty="0" smtClean="0"/>
                        <a:t> فرزندان</a:t>
                      </a:r>
                      <a:endParaRPr lang="fa-IR" sz="1800" dirty="0" smtClean="0"/>
                    </a:p>
                    <a:p>
                      <a:pPr algn="ctr" rtl="1"/>
                      <a:endParaRPr lang="fa-IR" sz="1800" dirty="0" smtClean="0"/>
                    </a:p>
                    <a:p>
                      <a:pPr algn="ctr" rtl="1"/>
                      <a:endParaRPr lang="fa-IR" sz="1800" dirty="0" smtClean="0"/>
                    </a:p>
                    <a:p>
                      <a:pPr algn="ctr" rtl="1"/>
                      <a:endParaRPr lang="fa-IR" sz="1800" dirty="0" smtClean="0"/>
                    </a:p>
                    <a:p>
                      <a:pPr algn="ctr" rtl="1"/>
                      <a:endParaRPr lang="fa-IR" sz="1800" dirty="0" smtClean="0"/>
                    </a:p>
                    <a:p>
                      <a:pPr algn="ctr" rtl="1"/>
                      <a:endParaRPr lang="fa-IR" sz="1800" dirty="0" smtClean="0"/>
                    </a:p>
                    <a:p>
                      <a:pPr algn="ctr" rtl="1"/>
                      <a:r>
                        <a:rPr lang="en-US" sz="1800" dirty="0" smtClean="0"/>
                        <a:t> </a:t>
                      </a:r>
                      <a:endParaRPr lang="fa-IR" sz="1800" dirty="0"/>
                    </a:p>
                  </a:txBody>
                  <a:tcPr marT="45723" marB="45723"/>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338909287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normAutofit fontScale="90000"/>
          </a:bodyPr>
          <a:lstStyle/>
          <a:p>
            <a:r>
              <a:rPr lang="en-US" sz="4800" dirty="0">
                <a:latin typeface="Times New Roman" pitchFamily="18" charset="0"/>
              </a:rPr>
              <a:t>Role </a:t>
            </a:r>
            <a:r>
              <a:rPr lang="en-US" sz="4800" dirty="0" smtClean="0">
                <a:latin typeface="Times New Roman" pitchFamily="18" charset="0"/>
              </a:rPr>
              <a:t>Modeling</a:t>
            </a:r>
            <a:br>
              <a:rPr lang="en-US" sz="4800" dirty="0" smtClean="0">
                <a:latin typeface="Times New Roman" pitchFamily="18" charset="0"/>
              </a:rPr>
            </a:br>
            <a:r>
              <a:rPr lang="fa-IR" sz="4400" dirty="0" smtClean="0"/>
              <a:t>استراتژیهای آموزش  و یادگیری پروفشنالیزم </a:t>
            </a:r>
            <a:endParaRPr lang="en-US" sz="4800" dirty="0">
              <a:latin typeface="Times New Roman" pitchFamily="18" charset="0"/>
            </a:endParaRPr>
          </a:p>
        </p:txBody>
      </p:sp>
      <p:sp>
        <p:nvSpPr>
          <p:cNvPr id="109571" name="Rectangle 3"/>
          <p:cNvSpPr>
            <a:spLocks noGrp="1" noChangeArrowheads="1"/>
          </p:cNvSpPr>
          <p:nvPr>
            <p:ph idx="1"/>
          </p:nvPr>
        </p:nvSpPr>
        <p:spPr/>
        <p:txBody>
          <a:bodyPr/>
          <a:lstStyle/>
          <a:p>
            <a:pPr marL="66675" indent="-66675">
              <a:buFont typeface="Wingdings" pitchFamily="2" charset="2"/>
              <a:buNone/>
            </a:pPr>
            <a:r>
              <a:rPr lang="en-US" sz="3600" dirty="0">
                <a:latin typeface="Times New Roman" pitchFamily="18" charset="0"/>
              </a:rPr>
              <a:t>Professional values and </a:t>
            </a:r>
            <a:r>
              <a:rPr lang="en-US" sz="3600" dirty="0" smtClean="0">
                <a:latin typeface="Times New Roman" pitchFamily="18" charset="0"/>
              </a:rPr>
              <a:t>behaviors </a:t>
            </a:r>
            <a:r>
              <a:rPr lang="en-US" sz="3600" dirty="0" smtClean="0">
                <a:solidFill>
                  <a:srgbClr val="FF0000"/>
                </a:solidFill>
                <a:latin typeface="Times New Roman" pitchFamily="18" charset="0"/>
              </a:rPr>
              <a:t>[good or bad </a:t>
            </a:r>
            <a:r>
              <a:rPr lang="en-US" sz="3600" dirty="0" smtClean="0">
                <a:latin typeface="Times New Roman" pitchFamily="18" charset="0"/>
              </a:rPr>
              <a:t>] </a:t>
            </a:r>
            <a:r>
              <a:rPr lang="en-US" sz="3600" dirty="0">
                <a:latin typeface="Times New Roman" pitchFamily="18" charset="0"/>
              </a:rPr>
              <a:t>are taught and learned whether or not role models are intending to teach. </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fa-IR"/>
          </a:p>
        </p:txBody>
      </p:sp>
      <p:sp>
        <p:nvSpPr>
          <p:cNvPr id="2" name="Content Placeholder 1"/>
          <p:cNvSpPr>
            <a:spLocks noGrp="1"/>
          </p:cNvSpPr>
          <p:nvPr>
            <p:ph idx="1"/>
          </p:nvPr>
        </p:nvSpPr>
        <p:spPr/>
        <p:txBody>
          <a:bodyPr/>
          <a:lstStyle/>
          <a:p>
            <a:pPr algn="ctr">
              <a:buNone/>
            </a:pPr>
            <a:endParaRPr lang="fa-IR" b="1" i="1" dirty="0" smtClean="0"/>
          </a:p>
          <a:p>
            <a:pPr algn="ctr">
              <a:buNone/>
            </a:pPr>
            <a:endParaRPr lang="fa-IR" b="1" i="1" dirty="0" smtClean="0"/>
          </a:p>
          <a:p>
            <a:pPr algn="ctr">
              <a:buNone/>
            </a:pPr>
            <a:r>
              <a:rPr lang="fa-IR" i="1" dirty="0" smtClean="0"/>
              <a:t>دود از آتش</a:t>
            </a:r>
            <a:r>
              <a:rPr lang="fa-IR" dirty="0" smtClean="0"/>
              <a:t> و گرد از باد </a:t>
            </a:r>
            <a:r>
              <a:rPr lang="fa-IR" i="1" dirty="0" smtClean="0"/>
              <a:t>چنان نشان</a:t>
            </a:r>
            <a:r>
              <a:rPr lang="fa-IR" dirty="0" smtClean="0"/>
              <a:t> ندهد </a:t>
            </a:r>
            <a:r>
              <a:rPr lang="fa-IR" i="1" dirty="0" smtClean="0"/>
              <a:t>که</a:t>
            </a:r>
            <a:r>
              <a:rPr lang="fa-IR" dirty="0" smtClean="0"/>
              <a:t> مرید از پیر و </a:t>
            </a:r>
            <a:r>
              <a:rPr lang="fa-IR" i="1" dirty="0" smtClean="0"/>
              <a:t>شاگرد از</a:t>
            </a:r>
            <a:r>
              <a:rPr lang="fa-IR" b="1" i="1" dirty="0" smtClean="0"/>
              <a:t>استاد</a:t>
            </a:r>
            <a:endParaRPr lang="fa-IR" dirty="0" smtClean="0"/>
          </a:p>
          <a:p>
            <a:pPr algn="ctr">
              <a:buNone/>
            </a:pPr>
            <a:r>
              <a:rPr lang="fa-IR" dirty="0" smtClean="0"/>
              <a:t>خواجه عبدالله انصاری</a:t>
            </a:r>
          </a:p>
          <a:p>
            <a:endParaRPr lang="fa-IR"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fa-IR"/>
          </a:p>
        </p:txBody>
      </p:sp>
      <p:sp>
        <p:nvSpPr>
          <p:cNvPr id="2" name="Content Placeholder 1"/>
          <p:cNvSpPr>
            <a:spLocks noGrp="1"/>
          </p:cNvSpPr>
          <p:nvPr>
            <p:ph idx="1"/>
          </p:nvPr>
        </p:nvSpPr>
        <p:spPr/>
        <p:txBody>
          <a:bodyPr/>
          <a:lstStyle/>
          <a:p>
            <a:pPr algn="ctr">
              <a:buNone/>
            </a:pPr>
            <a:endParaRPr lang="en-US" dirty="0" smtClean="0"/>
          </a:p>
          <a:p>
            <a:pPr algn="ctr">
              <a:buNone/>
            </a:pPr>
            <a:endParaRPr lang="en-US" dirty="0" smtClean="0"/>
          </a:p>
          <a:p>
            <a:pPr algn="ctr">
              <a:buNone/>
            </a:pPr>
            <a:endParaRPr lang="en-US" dirty="0" smtClean="0"/>
          </a:p>
          <a:p>
            <a:pPr algn="ctr">
              <a:buNone/>
            </a:pPr>
            <a:r>
              <a:rPr lang="fa-IR" dirty="0" smtClean="0"/>
              <a:t>اندر ایشان تافته هستی تو</a:t>
            </a:r>
          </a:p>
          <a:p>
            <a:pPr algn="ctr">
              <a:buNone/>
            </a:pPr>
            <a:r>
              <a:rPr lang="fa-IR" dirty="0" smtClean="0"/>
              <a:t>از نفاق و ظلم و بدمستی تو</a:t>
            </a:r>
            <a:endParaRPr lang="fa-IR"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fa-IR" dirty="0" smtClean="0"/>
              <a:t>استراتژیهای آموزش پروفشنالیزم </a:t>
            </a:r>
            <a:br>
              <a:rPr lang="fa-IR" dirty="0" smtClean="0"/>
            </a:br>
            <a:r>
              <a:rPr lang="en-US" dirty="0" smtClean="0"/>
              <a:t>reflection </a:t>
            </a:r>
            <a:endParaRPr lang="fa-IR" dirty="0"/>
          </a:p>
        </p:txBody>
      </p:sp>
      <p:sp>
        <p:nvSpPr>
          <p:cNvPr id="2" name="Content Placeholder 1"/>
          <p:cNvSpPr>
            <a:spLocks noGrp="1"/>
          </p:cNvSpPr>
          <p:nvPr>
            <p:ph idx="1"/>
          </p:nvPr>
        </p:nvSpPr>
        <p:spPr/>
        <p:txBody>
          <a:bodyPr/>
          <a:lstStyle/>
          <a:p>
            <a:pPr>
              <a:buNone/>
            </a:pPr>
            <a:endParaRPr lang="en-US" dirty="0" smtClean="0"/>
          </a:p>
          <a:p>
            <a:pPr>
              <a:buNone/>
            </a:pPr>
            <a:r>
              <a:rPr lang="en-US" dirty="0" smtClean="0"/>
              <a:t>Reflective practice</a:t>
            </a:r>
          </a:p>
          <a:p>
            <a:pPr algn="ctr">
              <a:buNone/>
            </a:pPr>
            <a:r>
              <a:rPr lang="fa-IR" sz="4000" dirty="0" smtClean="0"/>
              <a:t>تامل و بازاندیشی دقیق، تعمدی ، وجدانی، ومتمرکز بر یک موضوع به منظور درک دقایق و حقایق و رسیدن به یک روشن بینی وتصمیم جدی و خوب بررسی شده بطوریکه به رفتار صحیح تری منجر شود. </a:t>
            </a:r>
            <a:endParaRPr lang="fa-IR" sz="4000"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fa-IR" dirty="0" smtClean="0"/>
              <a:t>استراتژیهای آموزش پروفشنالیزم </a:t>
            </a:r>
            <a:r>
              <a:rPr lang="en-US" dirty="0" smtClean="0"/>
              <a:t/>
            </a:r>
            <a:br>
              <a:rPr lang="en-US" dirty="0" smtClean="0"/>
            </a:br>
            <a:r>
              <a:rPr lang="en-US" dirty="0" smtClean="0"/>
              <a:t>Moral intelligence</a:t>
            </a:r>
            <a:endParaRPr lang="fa-IR" dirty="0"/>
          </a:p>
        </p:txBody>
      </p:sp>
      <p:sp>
        <p:nvSpPr>
          <p:cNvPr id="2" name="Content Placeholder 1"/>
          <p:cNvSpPr>
            <a:spLocks noGrp="1"/>
          </p:cNvSpPr>
          <p:nvPr>
            <p:ph idx="1"/>
          </p:nvPr>
        </p:nvSpPr>
        <p:spPr/>
        <p:txBody>
          <a:bodyPr/>
          <a:lstStyle/>
          <a:p>
            <a:pPr algn="ctr">
              <a:buNone/>
            </a:pPr>
            <a:endParaRPr lang="fa-IR" dirty="0" smtClean="0"/>
          </a:p>
          <a:p>
            <a:pPr algn="ctr">
              <a:buNone/>
            </a:pPr>
            <a:endParaRPr lang="fa-IR" dirty="0" smtClean="0"/>
          </a:p>
          <a:p>
            <a:pPr algn="ctr">
              <a:buNone/>
            </a:pPr>
            <a:endParaRPr lang="fa-IR" dirty="0" smtClean="0"/>
          </a:p>
          <a:p>
            <a:pPr algn="ctr">
              <a:buNone/>
            </a:pPr>
            <a:r>
              <a:rPr lang="fa-IR" dirty="0" smtClean="0"/>
              <a:t>مفهومی که بخوبی فرق نوع دوستی و خود دوستی را توصیف میکند.</a:t>
            </a:r>
          </a:p>
          <a:p>
            <a:pPr algn="ctr">
              <a:buNone/>
            </a:pPr>
            <a:endParaRPr lang="fa-IR" dirty="0" smtClean="0"/>
          </a:p>
          <a:p>
            <a:endParaRPr lang="fa-IR"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smtClean="0"/>
              <a:t>هوش اخلاقی</a:t>
            </a:r>
            <a:endParaRPr lang="fa-IR" dirty="0"/>
          </a:p>
        </p:txBody>
      </p:sp>
      <p:sp>
        <p:nvSpPr>
          <p:cNvPr id="2" name="Content Placeholder 1"/>
          <p:cNvSpPr>
            <a:spLocks noGrp="1"/>
          </p:cNvSpPr>
          <p:nvPr>
            <p:ph idx="1"/>
          </p:nvPr>
        </p:nvSpPr>
        <p:spPr/>
        <p:txBody>
          <a:bodyPr/>
          <a:lstStyle/>
          <a:p>
            <a:pPr algn="ctr">
              <a:buNone/>
            </a:pPr>
            <a:r>
              <a:rPr lang="fa-IR" sz="5400" dirty="0" smtClean="0"/>
              <a:t> به عنوان ظرفیت وتوانایی درک درست از اخلاق ،داشتن اعتقادات اخلاقی قوی و عمل به آنها و رفتار در جهت صحیح توصیف میشود</a:t>
            </a:r>
            <a:r>
              <a:rPr lang="fa-IR" dirty="0" smtClean="0"/>
              <a:t>.</a:t>
            </a:r>
            <a:endParaRPr lang="fa-IR"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a:bodyPr>
          <a:lstStyle/>
          <a:p>
            <a:r>
              <a:rPr lang="en-US" sz="4000" b="1"/>
              <a:t>Moral Intelligence</a:t>
            </a:r>
            <a:r>
              <a:rPr lang="en-US" sz="4000"/>
              <a:t/>
            </a:r>
            <a:br>
              <a:rPr lang="en-US" sz="4000"/>
            </a:br>
            <a:endParaRPr lang="en-US" sz="4000"/>
          </a:p>
        </p:txBody>
      </p:sp>
      <p:sp>
        <p:nvSpPr>
          <p:cNvPr id="11267" name="Rectangle 3"/>
          <p:cNvSpPr>
            <a:spLocks noGrp="1" noChangeArrowheads="1"/>
          </p:cNvSpPr>
          <p:nvPr>
            <p:ph idx="1"/>
          </p:nvPr>
        </p:nvSpPr>
        <p:spPr/>
        <p:txBody>
          <a:bodyPr>
            <a:noAutofit/>
          </a:bodyPr>
          <a:lstStyle/>
          <a:p>
            <a:pPr algn="ctr">
              <a:lnSpc>
                <a:spcPct val="90000"/>
              </a:lnSpc>
              <a:buNone/>
            </a:pPr>
            <a:r>
              <a:rPr lang="en-US" sz="4800" dirty="0"/>
              <a:t>Michele </a:t>
            </a:r>
            <a:r>
              <a:rPr lang="en-US" sz="4800" dirty="0" err="1"/>
              <a:t>Borba</a:t>
            </a:r>
            <a:r>
              <a:rPr lang="en-US" sz="4800" dirty="0"/>
              <a:t> believes behavior can be controlled </a:t>
            </a:r>
            <a:r>
              <a:rPr lang="en-US" sz="4800" dirty="0">
                <a:solidFill>
                  <a:srgbClr val="FF0000"/>
                </a:solidFill>
              </a:rPr>
              <a:t>by teaching students Moral Intelligence </a:t>
            </a:r>
            <a:endParaRPr lang="en-US" sz="4800" dirty="0" smtClean="0">
              <a:solidFill>
                <a:srgbClr val="FF0000"/>
              </a:solidFill>
            </a:endParaRPr>
          </a:p>
          <a:p>
            <a:pPr algn="ctr">
              <a:lnSpc>
                <a:spcPct val="90000"/>
              </a:lnSpc>
              <a:buNone/>
            </a:pPr>
            <a:r>
              <a:rPr lang="en-US" sz="4800" dirty="0" smtClean="0"/>
              <a:t>(</a:t>
            </a:r>
            <a:r>
              <a:rPr lang="en-US" sz="4800" dirty="0"/>
              <a:t>the essential 7 virtues</a:t>
            </a:r>
            <a:r>
              <a:rPr lang="en-US" sz="4800" dirty="0" smtClean="0"/>
              <a:t>).</a:t>
            </a:r>
            <a:endParaRPr lang="en-US" sz="4800"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Moral intelligence </a:t>
            </a:r>
            <a:endParaRPr lang="fa-IR" dirty="0"/>
          </a:p>
        </p:txBody>
      </p:sp>
      <p:sp>
        <p:nvSpPr>
          <p:cNvPr id="2" name="Content Placeholder 1"/>
          <p:cNvSpPr>
            <a:spLocks noGrp="1"/>
          </p:cNvSpPr>
          <p:nvPr>
            <p:ph idx="1"/>
          </p:nvPr>
        </p:nvSpPr>
        <p:spPr/>
        <p:txBody>
          <a:bodyPr/>
          <a:lstStyle/>
          <a:p>
            <a:pPr>
              <a:lnSpc>
                <a:spcPct val="90000"/>
              </a:lnSpc>
              <a:buNone/>
            </a:pPr>
            <a:r>
              <a:rPr lang="en-US" sz="2800" b="1" u="sng" dirty="0" smtClean="0"/>
              <a:t>Seven Virtues are:</a:t>
            </a:r>
          </a:p>
          <a:p>
            <a:pPr lvl="1">
              <a:lnSpc>
                <a:spcPct val="90000"/>
              </a:lnSpc>
            </a:pPr>
            <a:r>
              <a:rPr lang="en-US" sz="2400" dirty="0" smtClean="0"/>
              <a:t>Empathy</a:t>
            </a:r>
          </a:p>
          <a:p>
            <a:pPr lvl="1">
              <a:lnSpc>
                <a:spcPct val="90000"/>
              </a:lnSpc>
            </a:pPr>
            <a:r>
              <a:rPr lang="en-US" sz="2400" dirty="0" smtClean="0"/>
              <a:t>Conscience</a:t>
            </a:r>
          </a:p>
          <a:p>
            <a:pPr lvl="1">
              <a:lnSpc>
                <a:spcPct val="90000"/>
              </a:lnSpc>
            </a:pPr>
            <a:r>
              <a:rPr lang="en-US" sz="2400" dirty="0" smtClean="0"/>
              <a:t>Self-control</a:t>
            </a:r>
          </a:p>
          <a:p>
            <a:pPr lvl="1">
              <a:lnSpc>
                <a:spcPct val="90000"/>
              </a:lnSpc>
            </a:pPr>
            <a:r>
              <a:rPr lang="en-US" sz="2400" dirty="0" smtClean="0"/>
              <a:t>Respect	</a:t>
            </a:r>
          </a:p>
          <a:p>
            <a:pPr lvl="1">
              <a:lnSpc>
                <a:spcPct val="90000"/>
              </a:lnSpc>
            </a:pPr>
            <a:r>
              <a:rPr lang="en-US" sz="2400" dirty="0" smtClean="0"/>
              <a:t>Kindness</a:t>
            </a:r>
          </a:p>
          <a:p>
            <a:pPr lvl="1">
              <a:lnSpc>
                <a:spcPct val="90000"/>
              </a:lnSpc>
            </a:pPr>
            <a:r>
              <a:rPr lang="en-US" sz="2400" dirty="0" smtClean="0"/>
              <a:t>Tolerance</a:t>
            </a:r>
          </a:p>
          <a:p>
            <a:pPr lvl="1">
              <a:lnSpc>
                <a:spcPct val="90000"/>
              </a:lnSpc>
            </a:pPr>
            <a:r>
              <a:rPr lang="en-US" sz="2400" dirty="0" smtClean="0"/>
              <a:t>Fairness</a:t>
            </a:r>
          </a:p>
          <a:p>
            <a:endParaRPr lang="fa-IR"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Moral intelligence </a:t>
            </a:r>
            <a:endParaRPr lang="fa-IR" dirty="0"/>
          </a:p>
        </p:txBody>
      </p:sp>
      <p:sp>
        <p:nvSpPr>
          <p:cNvPr id="2" name="Content Placeholder 1"/>
          <p:cNvSpPr>
            <a:spLocks noGrp="1"/>
          </p:cNvSpPr>
          <p:nvPr>
            <p:ph idx="1"/>
          </p:nvPr>
        </p:nvSpPr>
        <p:spPr/>
        <p:txBody>
          <a:bodyPr>
            <a:normAutofit/>
          </a:bodyPr>
          <a:lstStyle/>
          <a:p>
            <a:pPr algn="ctr">
              <a:buNone/>
            </a:pPr>
            <a:endParaRPr lang="fa-IR" sz="8000" dirty="0" smtClean="0"/>
          </a:p>
          <a:p>
            <a:pPr algn="ctr">
              <a:buNone/>
            </a:pPr>
            <a:r>
              <a:rPr lang="fa-IR" sz="8000" dirty="0" smtClean="0"/>
              <a:t>هوش اخلاقی حرفه </a:t>
            </a:r>
            <a:endParaRPr lang="fa-IR" sz="8000"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Moral intelligence </a:t>
            </a:r>
            <a:endParaRPr lang="fa-IR" dirty="0"/>
          </a:p>
        </p:txBody>
      </p:sp>
      <p:sp>
        <p:nvSpPr>
          <p:cNvPr id="2" name="Content Placeholder 1"/>
          <p:cNvSpPr>
            <a:spLocks noGrp="1"/>
          </p:cNvSpPr>
          <p:nvPr>
            <p:ph idx="1"/>
          </p:nvPr>
        </p:nvSpPr>
        <p:spPr/>
        <p:txBody>
          <a:bodyPr>
            <a:normAutofit lnSpcReduction="10000"/>
          </a:bodyPr>
          <a:lstStyle/>
          <a:p>
            <a:pPr algn="ctr">
              <a:buNone/>
            </a:pPr>
            <a:endParaRPr lang="en-US" sz="2400" dirty="0" smtClean="0"/>
          </a:p>
          <a:p>
            <a:pPr algn="ctr">
              <a:buNone/>
            </a:pPr>
            <a:r>
              <a:rPr lang="fa-IR" sz="6000" dirty="0" smtClean="0"/>
              <a:t>هوش اخلاقی حرفه</a:t>
            </a:r>
          </a:p>
          <a:p>
            <a:pPr algn="ctr">
              <a:buNone/>
            </a:pPr>
            <a:r>
              <a:rPr lang="fa-IR" sz="6000" dirty="0" smtClean="0"/>
              <a:t>تحت تاثیر عوامل</a:t>
            </a:r>
          </a:p>
          <a:p>
            <a:pPr algn="ctr">
              <a:buNone/>
            </a:pPr>
            <a:r>
              <a:rPr lang="fa-IR" sz="6000" dirty="0" smtClean="0"/>
              <a:t> درون حرفه ایی</a:t>
            </a:r>
          </a:p>
          <a:p>
            <a:pPr algn="ctr">
              <a:buNone/>
            </a:pPr>
            <a:r>
              <a:rPr lang="fa-IR" sz="6000" dirty="0" smtClean="0"/>
              <a:t>و هوش اخلاقی جامعه </a:t>
            </a:r>
            <a:endParaRPr lang="fa-IR" sz="6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endParaRPr lang="fa-IR" altLang="en-US" smtClean="0"/>
          </a:p>
        </p:txBody>
      </p:sp>
      <p:graphicFrame>
        <p:nvGraphicFramePr>
          <p:cNvPr id="7" name="Content Placeholder 6"/>
          <p:cNvGraphicFramePr>
            <a:graphicFrameLocks noGrp="1"/>
          </p:cNvGraphicFramePr>
          <p:nvPr>
            <p:ph idx="1"/>
            <p:extLst/>
          </p:nvPr>
        </p:nvGraphicFramePr>
        <p:xfrm>
          <a:off x="500063" y="1357313"/>
          <a:ext cx="8229600" cy="4869620"/>
        </p:xfrm>
        <a:graphic>
          <a:graphicData uri="http://schemas.openxmlformats.org/drawingml/2006/table">
            <a:tbl>
              <a:tblPr rtl="1" firstRow="1" bandRow="1">
                <a:tableStyleId>{5C22544A-7EE6-4342-B048-85BDC9FD1C3A}</a:tableStyleId>
              </a:tblPr>
              <a:tblGrid>
                <a:gridCol w="1645920">
                  <a:extLst>
                    <a:ext uri="{9D8B030D-6E8A-4147-A177-3AD203B41FA5}">
                      <a16:colId xmlns="" xmlns:a16="http://schemas.microsoft.com/office/drawing/2014/main" val="20000"/>
                    </a:ext>
                  </a:extLst>
                </a:gridCol>
                <a:gridCol w="1454446">
                  <a:extLst>
                    <a:ext uri="{9D8B030D-6E8A-4147-A177-3AD203B41FA5}">
                      <a16:colId xmlns="" xmlns:a16="http://schemas.microsoft.com/office/drawing/2014/main" val="20001"/>
                    </a:ext>
                  </a:extLst>
                </a:gridCol>
                <a:gridCol w="2089136">
                  <a:extLst>
                    <a:ext uri="{9D8B030D-6E8A-4147-A177-3AD203B41FA5}">
                      <a16:colId xmlns="" xmlns:a16="http://schemas.microsoft.com/office/drawing/2014/main" val="20002"/>
                    </a:ext>
                  </a:extLst>
                </a:gridCol>
                <a:gridCol w="1394178">
                  <a:extLst>
                    <a:ext uri="{9D8B030D-6E8A-4147-A177-3AD203B41FA5}">
                      <a16:colId xmlns="" xmlns:a16="http://schemas.microsoft.com/office/drawing/2014/main" val="20003"/>
                    </a:ext>
                  </a:extLst>
                </a:gridCol>
                <a:gridCol w="1645920">
                  <a:extLst>
                    <a:ext uri="{9D8B030D-6E8A-4147-A177-3AD203B41FA5}">
                      <a16:colId xmlns="" xmlns:a16="http://schemas.microsoft.com/office/drawing/2014/main" val="20004"/>
                    </a:ext>
                  </a:extLst>
                </a:gridCol>
              </a:tblGrid>
              <a:tr h="1099202">
                <a:tc>
                  <a:txBody>
                    <a:bodyPr/>
                    <a:lstStyle/>
                    <a:p>
                      <a:pPr algn="ctr" rtl="1"/>
                      <a:r>
                        <a:rPr lang="en-US" sz="1800" dirty="0" smtClean="0"/>
                        <a:t>Simplistic</a:t>
                      </a:r>
                      <a:r>
                        <a:rPr lang="en-US" sz="1800" baseline="0" dirty="0" smtClean="0"/>
                        <a:t> </a:t>
                      </a:r>
                      <a:r>
                        <a:rPr lang="fa-IR" sz="1800" dirty="0" smtClean="0"/>
                        <a:t> </a:t>
                      </a:r>
                      <a:endParaRPr lang="fa-IR" sz="1800" dirty="0"/>
                    </a:p>
                  </a:txBody>
                  <a:tcPr marT="45727" marB="45727"/>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1800" dirty="0" smtClean="0"/>
                        <a:t>آشپزی</a:t>
                      </a:r>
                      <a:r>
                        <a:rPr lang="fa-IR" sz="1800" baseline="0" dirty="0" smtClean="0"/>
                        <a:t> از روی کتاب </a:t>
                      </a:r>
                      <a:endParaRPr lang="fa-IR" sz="1800" dirty="0" smtClean="0"/>
                    </a:p>
                    <a:p>
                      <a:pPr algn="ctr" rtl="1"/>
                      <a:r>
                        <a:rPr lang="fa-IR" sz="1800" dirty="0" smtClean="0"/>
                        <a:t> </a:t>
                      </a:r>
                      <a:endParaRPr lang="fa-IR" sz="1800" dirty="0"/>
                    </a:p>
                  </a:txBody>
                  <a:tcPr marT="45727" marB="45727"/>
                </a:tc>
                <a:tc>
                  <a:txBody>
                    <a:bodyPr/>
                    <a:lstStyle/>
                    <a:p>
                      <a:pPr algn="ctr" rtl="1"/>
                      <a:r>
                        <a:rPr lang="fa-IR" sz="1800" dirty="0" smtClean="0"/>
                        <a:t>آسان و از روی</a:t>
                      </a:r>
                      <a:r>
                        <a:rPr lang="fa-IR" sz="1800" baseline="0" dirty="0" smtClean="0"/>
                        <a:t> دستورات</a:t>
                      </a:r>
                    </a:p>
                    <a:p>
                      <a:pPr algn="ctr" rtl="1"/>
                      <a:r>
                        <a:rPr lang="fa-IR" sz="1800" baseline="0" dirty="0" smtClean="0"/>
                        <a:t>نادیده گرفتن پیچیدگیها  </a:t>
                      </a:r>
                      <a:r>
                        <a:rPr lang="fa-IR" sz="1800" dirty="0" smtClean="0"/>
                        <a:t> </a:t>
                      </a:r>
                      <a:endParaRPr lang="fa-IR" sz="1800" dirty="0"/>
                    </a:p>
                  </a:txBody>
                  <a:tcPr marT="45727" marB="45727"/>
                </a:tc>
                <a:tc>
                  <a:txBody>
                    <a:bodyPr/>
                    <a:lstStyle/>
                    <a:p>
                      <a:pPr algn="ctr" rtl="1"/>
                      <a:r>
                        <a:rPr lang="fa-IR" sz="1800" dirty="0" smtClean="0"/>
                        <a:t> </a:t>
                      </a:r>
                      <a:r>
                        <a:rPr lang="en-US" sz="1800" dirty="0" err="1" smtClean="0"/>
                        <a:t>Simplism</a:t>
                      </a:r>
                      <a:endParaRPr lang="en-US" sz="1800" dirty="0" smtClean="0"/>
                    </a:p>
                    <a:p>
                      <a:pPr algn="ctr" rtl="1"/>
                      <a:endParaRPr lang="fa-IR" sz="1800" dirty="0"/>
                    </a:p>
                  </a:txBody>
                  <a:tcPr marT="45727" marB="45727"/>
                </a:tc>
                <a:tc>
                  <a:txBody>
                    <a:bodyPr/>
                    <a:lstStyle/>
                    <a:p>
                      <a:pPr algn="ctr" rtl="1"/>
                      <a:r>
                        <a:rPr lang="fa-IR" sz="1800" dirty="0" smtClean="0"/>
                        <a:t>محصول و مهارت</a:t>
                      </a:r>
                      <a:endParaRPr lang="en-US" sz="1800" dirty="0" smtClean="0"/>
                    </a:p>
                    <a:p>
                      <a:pPr algn="ctr" rtl="1"/>
                      <a:r>
                        <a:rPr lang="fa-IR" sz="1800" dirty="0" smtClean="0"/>
                        <a:t>محدود </a:t>
                      </a:r>
                      <a:endParaRPr lang="fa-IR" sz="1800" dirty="0"/>
                    </a:p>
                  </a:txBody>
                  <a:tcPr marT="45727" marB="45727"/>
                </a:tc>
                <a:extLst>
                  <a:ext uri="{0D108BD9-81ED-4DB2-BD59-A6C34878D82A}">
                    <a16:rowId xmlns="" xmlns:a16="http://schemas.microsoft.com/office/drawing/2014/main" val="10000"/>
                  </a:ext>
                </a:extLst>
              </a:tr>
              <a:tr h="1758724">
                <a:tc>
                  <a:txBody>
                    <a:bodyPr/>
                    <a:lstStyle/>
                    <a:p>
                      <a:pPr algn="ctr" rtl="1"/>
                      <a:r>
                        <a:rPr lang="en-US" sz="1800" dirty="0" smtClean="0"/>
                        <a:t> complicated </a:t>
                      </a:r>
                      <a:endParaRPr lang="fa-IR" sz="1800" dirty="0"/>
                    </a:p>
                  </a:txBody>
                  <a:tcPr marT="45727" marB="45727"/>
                </a:tc>
                <a:tc>
                  <a:txBody>
                    <a:bodyPr/>
                    <a:lstStyle/>
                    <a:p>
                      <a:pPr algn="ctr" rtl="1"/>
                      <a:r>
                        <a:rPr lang="en-US" sz="1800" dirty="0" smtClean="0"/>
                        <a:t> </a:t>
                      </a:r>
                      <a:r>
                        <a:rPr lang="fa-IR" sz="1800" dirty="0" smtClean="0"/>
                        <a:t>پرتاب</a:t>
                      </a:r>
                      <a:r>
                        <a:rPr lang="fa-IR" sz="1800" baseline="0" dirty="0" smtClean="0"/>
                        <a:t> راکت به فضا </a:t>
                      </a:r>
                      <a:r>
                        <a:rPr lang="en-US" sz="1800" dirty="0" smtClean="0"/>
                        <a:t> </a:t>
                      </a:r>
                      <a:endParaRPr lang="fa-IR" sz="1800" dirty="0"/>
                    </a:p>
                  </a:txBody>
                  <a:tcPr marT="45727" marB="45727"/>
                </a:tc>
                <a:tc>
                  <a:txBody>
                    <a:bodyPr/>
                    <a:lstStyle/>
                    <a:p>
                      <a:pPr algn="ctr" rtl="1"/>
                      <a:r>
                        <a:rPr lang="fa-IR" sz="1800" dirty="0" smtClean="0"/>
                        <a:t>اصول دارد</a:t>
                      </a:r>
                    </a:p>
                    <a:p>
                      <a:pPr algn="ctr" rtl="1"/>
                      <a:r>
                        <a:rPr lang="fa-IR" sz="1800" dirty="0" smtClean="0"/>
                        <a:t>امکانات میخواهد</a:t>
                      </a:r>
                    </a:p>
                    <a:p>
                      <a:pPr algn="ctr" rtl="1"/>
                      <a:r>
                        <a:rPr lang="fa-IR" sz="1800" dirty="0" smtClean="0"/>
                        <a:t>یکبار موفقیت تضمین تکرار است</a:t>
                      </a:r>
                    </a:p>
                    <a:p>
                      <a:pPr algn="ctr" rtl="1"/>
                      <a:endParaRPr lang="fa-IR" sz="1800" dirty="0"/>
                    </a:p>
                  </a:txBody>
                  <a:tcPr marT="45727" marB="45727"/>
                </a:tc>
                <a:tc>
                  <a:txBody>
                    <a:bodyPr/>
                    <a:lstStyle/>
                    <a:p>
                      <a:pPr algn="ctr"/>
                      <a:r>
                        <a:rPr lang="fa-IR" sz="1800" dirty="0" smtClean="0"/>
                        <a:t> </a:t>
                      </a:r>
                      <a:endParaRPr lang="en-US" sz="1800" dirty="0" smtClean="0"/>
                    </a:p>
                    <a:p>
                      <a:pPr algn="ctr"/>
                      <a:endParaRPr lang="en-US" sz="1400" dirty="0" smtClean="0"/>
                    </a:p>
                    <a:p>
                      <a:pPr algn="ctr"/>
                      <a:r>
                        <a:rPr lang="en-US" sz="1400" dirty="0" smtClean="0"/>
                        <a:t>Reductionism</a:t>
                      </a:r>
                      <a:r>
                        <a:rPr lang="en-US" sz="1400" baseline="0" dirty="0" smtClean="0"/>
                        <a:t> </a:t>
                      </a:r>
                    </a:p>
                  </a:txBody>
                  <a:tcPr marT="45727" marB="45727"/>
                </a:tc>
                <a:tc>
                  <a:txBody>
                    <a:bodyPr/>
                    <a:lstStyle/>
                    <a:p>
                      <a:pPr algn="ctr"/>
                      <a:r>
                        <a:rPr lang="fa-IR" sz="1800" dirty="0" smtClean="0"/>
                        <a:t>تکنولوژی</a:t>
                      </a:r>
                      <a:r>
                        <a:rPr lang="fa-IR" sz="1800" baseline="0" dirty="0" smtClean="0"/>
                        <a:t> ، قدرت</a:t>
                      </a:r>
                    </a:p>
                    <a:p>
                      <a:pPr algn="ctr"/>
                      <a:r>
                        <a:rPr lang="fa-IR" sz="1800" baseline="0" dirty="0" smtClean="0"/>
                        <a:t>و کنترل </a:t>
                      </a:r>
                    </a:p>
                    <a:p>
                      <a:pPr algn="ctr"/>
                      <a:r>
                        <a:rPr lang="fa-IR" sz="1800" baseline="0" dirty="0" smtClean="0"/>
                        <a:t> سعی در نهایت </a:t>
                      </a:r>
                      <a:r>
                        <a:rPr lang="en-US" sz="1800" baseline="0" dirty="0" smtClean="0"/>
                        <a:t>precision</a:t>
                      </a:r>
                    </a:p>
                    <a:p>
                      <a:pPr algn="ctr"/>
                      <a:r>
                        <a:rPr lang="fa-IR" sz="1800" baseline="0" dirty="0" smtClean="0"/>
                        <a:t>و محاسبه </a:t>
                      </a:r>
                      <a:r>
                        <a:rPr lang="en-US" sz="1800" baseline="0" dirty="0" smtClean="0"/>
                        <a:t>  </a:t>
                      </a:r>
                      <a:endParaRPr lang="fa-IR" sz="1800" dirty="0"/>
                    </a:p>
                  </a:txBody>
                  <a:tcPr marT="45727" marB="45727"/>
                </a:tc>
                <a:extLst>
                  <a:ext uri="{0D108BD9-81ED-4DB2-BD59-A6C34878D82A}">
                    <a16:rowId xmlns="" xmlns:a16="http://schemas.microsoft.com/office/drawing/2014/main" val="10001"/>
                  </a:ext>
                </a:extLst>
              </a:tr>
              <a:tr h="1463248">
                <a:tc>
                  <a:txBody>
                    <a:bodyPr/>
                    <a:lstStyle/>
                    <a:p>
                      <a:pPr algn="ctr" rtl="1"/>
                      <a:r>
                        <a:rPr lang="en-US" sz="1800" dirty="0" smtClean="0"/>
                        <a:t>Complex </a:t>
                      </a:r>
                      <a:endParaRPr lang="fa-IR" sz="1800" dirty="0"/>
                    </a:p>
                  </a:txBody>
                  <a:tcPr marT="45727" marB="45727"/>
                </a:tc>
                <a:tc>
                  <a:txBody>
                    <a:bodyPr/>
                    <a:lstStyle/>
                    <a:p>
                      <a:pPr algn="ctr" rtl="1"/>
                      <a:r>
                        <a:rPr lang="fa-IR" sz="1800" dirty="0" smtClean="0"/>
                        <a:t> تربیت فرزندان </a:t>
                      </a:r>
                    </a:p>
                    <a:p>
                      <a:pPr algn="ctr" rtl="1"/>
                      <a:endParaRPr lang="fa-IR" sz="1800" dirty="0" smtClean="0"/>
                    </a:p>
                    <a:p>
                      <a:pPr algn="ctr" rtl="1"/>
                      <a:r>
                        <a:rPr lang="fa-IR" sz="1800" dirty="0" smtClean="0"/>
                        <a:t>آموزش رعایت اخلاق پزشکی و حرفه ایی </a:t>
                      </a:r>
                      <a:endParaRPr lang="fa-IR" sz="1800" dirty="0"/>
                    </a:p>
                  </a:txBody>
                  <a:tcPr marT="45727" marB="45727"/>
                </a:tc>
                <a:tc>
                  <a:txBody>
                    <a:bodyPr/>
                    <a:lstStyle/>
                    <a:p>
                      <a:pPr algn="ctr" rtl="1"/>
                      <a:r>
                        <a:rPr lang="fa-IR" sz="1800" dirty="0" smtClean="0"/>
                        <a:t>اصول دارد</a:t>
                      </a:r>
                    </a:p>
                    <a:p>
                      <a:pPr algn="ctr" rtl="1"/>
                      <a:r>
                        <a:rPr lang="fa-IR" sz="1800" dirty="0" smtClean="0"/>
                        <a:t>ابعاد مهم ناشناخته دارد</a:t>
                      </a:r>
                    </a:p>
                    <a:p>
                      <a:pPr algn="ctr" rtl="1"/>
                      <a:r>
                        <a:rPr lang="fa-IR" sz="1800" dirty="0" smtClean="0"/>
                        <a:t>یکبار موفقیت تضمین تکرار نیست</a:t>
                      </a:r>
                    </a:p>
                    <a:p>
                      <a:pPr algn="ctr" rtl="1"/>
                      <a:r>
                        <a:rPr lang="fa-IR" sz="1800" dirty="0" smtClean="0"/>
                        <a:t> </a:t>
                      </a:r>
                    </a:p>
                  </a:txBody>
                  <a:tcPr marT="45727" marB="45727"/>
                </a:tc>
                <a:tc>
                  <a:txBody>
                    <a:bodyPr/>
                    <a:lstStyle/>
                    <a:p>
                      <a:pPr algn="ctr" rtl="1"/>
                      <a:r>
                        <a:rPr lang="en-US" sz="1800" dirty="0" smtClean="0"/>
                        <a:t>Holism</a:t>
                      </a:r>
                      <a:endParaRPr lang="fa-IR" sz="1800" dirty="0" smtClean="0"/>
                    </a:p>
                    <a:p>
                      <a:pPr algn="ctr" rtl="1"/>
                      <a:endParaRPr lang="fa-IR" sz="1800" dirty="0"/>
                    </a:p>
                    <a:p>
                      <a:pPr algn="ctr" rtl="1"/>
                      <a:r>
                        <a:rPr lang="en-US" sz="1600" dirty="0" smtClean="0"/>
                        <a:t>Deduction</a:t>
                      </a:r>
                      <a:endParaRPr lang="fa-IR" sz="1600" dirty="0" smtClean="0"/>
                    </a:p>
                  </a:txBody>
                  <a:tcPr marT="45727" marB="45727"/>
                </a:tc>
                <a:tc>
                  <a:txBody>
                    <a:bodyPr/>
                    <a:lstStyle/>
                    <a:p>
                      <a:pPr algn="ctr" rtl="1"/>
                      <a:r>
                        <a:rPr lang="fa-IR" sz="1800" dirty="0" smtClean="0"/>
                        <a:t>درک بهتر</a:t>
                      </a:r>
                    </a:p>
                    <a:p>
                      <a:pPr algn="ctr" rtl="1"/>
                      <a:r>
                        <a:rPr lang="fa-IR" sz="1800" dirty="0" smtClean="0"/>
                        <a:t> کنترل بهتر</a:t>
                      </a:r>
                    </a:p>
                    <a:p>
                      <a:pPr algn="ctr" rtl="1"/>
                      <a:endParaRPr lang="fa-IR" sz="1800" dirty="0" smtClean="0"/>
                    </a:p>
                    <a:p>
                      <a:pPr algn="ctr" rtl="1"/>
                      <a:r>
                        <a:rPr lang="fa-IR" sz="1800" dirty="0" smtClean="0"/>
                        <a:t>سعی در دیدن نهایت افق</a:t>
                      </a:r>
                      <a:r>
                        <a:rPr lang="fa-IR" sz="1800" baseline="0" dirty="0" smtClean="0"/>
                        <a:t> ممکن و واریانت های حداکثری</a:t>
                      </a:r>
                      <a:r>
                        <a:rPr lang="fa-IR" sz="1800" dirty="0" smtClean="0"/>
                        <a:t> </a:t>
                      </a:r>
                      <a:endParaRPr lang="fa-IR" sz="1800" dirty="0"/>
                    </a:p>
                  </a:txBody>
                  <a:tcPr marT="45727" marB="45727"/>
                </a:tc>
                <a:extLst>
                  <a:ext uri="{0D108BD9-81ED-4DB2-BD59-A6C34878D82A}">
                    <a16:rowId xmlns=""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6B80BB4-CCB5-40DF-8511-00A107C03A2A}" type="slidenum">
              <a:rPr lang="en-GB" altLang="en-US">
                <a:latin typeface="Garamond" panose="02020404030301010803" pitchFamily="18" charset="0"/>
              </a:rPr>
              <a:pPr/>
              <a:t>8</a:t>
            </a:fld>
            <a:endParaRPr lang="en-GB" altLang="en-US">
              <a:latin typeface="Garamond" panose="02020404030301010803" pitchFamily="18" charset="0"/>
            </a:endParaRPr>
          </a:p>
        </p:txBody>
      </p:sp>
      <p:graphicFrame>
        <p:nvGraphicFramePr>
          <p:cNvPr id="8" name="Table 7"/>
          <p:cNvGraphicFramePr>
            <a:graphicFrameLocks noGrp="1"/>
          </p:cNvGraphicFramePr>
          <p:nvPr/>
        </p:nvGraphicFramePr>
        <p:xfrm>
          <a:off x="500063" y="428625"/>
          <a:ext cx="8229600" cy="796925"/>
        </p:xfrm>
        <a:graphic>
          <a:graphicData uri="http://schemas.openxmlformats.org/drawingml/2006/table">
            <a:tbl>
              <a:tblPr rtl="1" firstRow="1" bandRow="1">
                <a:tableStyleId>{5C22544A-7EE6-4342-B048-85BDC9FD1C3A}</a:tableStyleId>
              </a:tblPr>
              <a:tblGrid>
                <a:gridCol w="1645920">
                  <a:extLst>
                    <a:ext uri="{9D8B030D-6E8A-4147-A177-3AD203B41FA5}">
                      <a16:colId xmlns="" xmlns:a16="http://schemas.microsoft.com/office/drawing/2014/main" val="20000"/>
                    </a:ext>
                  </a:extLst>
                </a:gridCol>
                <a:gridCol w="1449684">
                  <a:extLst>
                    <a:ext uri="{9D8B030D-6E8A-4147-A177-3AD203B41FA5}">
                      <a16:colId xmlns="" xmlns:a16="http://schemas.microsoft.com/office/drawing/2014/main" val="20001"/>
                    </a:ext>
                  </a:extLst>
                </a:gridCol>
                <a:gridCol w="2093898">
                  <a:extLst>
                    <a:ext uri="{9D8B030D-6E8A-4147-A177-3AD203B41FA5}">
                      <a16:colId xmlns="" xmlns:a16="http://schemas.microsoft.com/office/drawing/2014/main" val="20002"/>
                    </a:ext>
                  </a:extLst>
                </a:gridCol>
                <a:gridCol w="1394178">
                  <a:extLst>
                    <a:ext uri="{9D8B030D-6E8A-4147-A177-3AD203B41FA5}">
                      <a16:colId xmlns="" xmlns:a16="http://schemas.microsoft.com/office/drawing/2014/main" val="20003"/>
                    </a:ext>
                  </a:extLst>
                </a:gridCol>
                <a:gridCol w="1645920">
                  <a:extLst>
                    <a:ext uri="{9D8B030D-6E8A-4147-A177-3AD203B41FA5}">
                      <a16:colId xmlns="" xmlns:a16="http://schemas.microsoft.com/office/drawing/2014/main" val="20004"/>
                    </a:ext>
                  </a:extLst>
                </a:gridCol>
              </a:tblGrid>
              <a:tr h="796925">
                <a:tc>
                  <a:txBody>
                    <a:bodyPr/>
                    <a:lstStyle/>
                    <a:p>
                      <a:pPr rtl="1"/>
                      <a:r>
                        <a:rPr lang="fa-IR" sz="1800" dirty="0" smtClean="0"/>
                        <a:t>پدیده </a:t>
                      </a:r>
                      <a:endParaRPr lang="fa-IR" sz="1800" dirty="0"/>
                    </a:p>
                  </a:txBody>
                  <a:tcPr marT="45682" marB="45682"/>
                </a:tc>
                <a:tc>
                  <a:txBody>
                    <a:bodyPr/>
                    <a:lstStyle/>
                    <a:p>
                      <a:pPr rtl="1"/>
                      <a:r>
                        <a:rPr lang="fa-IR" sz="1800" dirty="0" smtClean="0"/>
                        <a:t>مثال </a:t>
                      </a:r>
                      <a:endParaRPr lang="fa-IR" sz="1800" dirty="0"/>
                    </a:p>
                  </a:txBody>
                  <a:tcPr marT="45682" marB="45682"/>
                </a:tc>
                <a:tc>
                  <a:txBody>
                    <a:bodyPr/>
                    <a:lstStyle/>
                    <a:p>
                      <a:pPr rtl="1"/>
                      <a:r>
                        <a:rPr lang="fa-IR" sz="1800" dirty="0" smtClean="0"/>
                        <a:t>ویژگی </a:t>
                      </a:r>
                      <a:endParaRPr lang="fa-IR" sz="1800" dirty="0"/>
                    </a:p>
                  </a:txBody>
                  <a:tcPr marT="45682" marB="45682"/>
                </a:tc>
                <a:tc>
                  <a:txBody>
                    <a:bodyPr/>
                    <a:lstStyle/>
                    <a:p>
                      <a:pPr rtl="1"/>
                      <a:r>
                        <a:rPr lang="fa-IR" sz="1800" dirty="0" smtClean="0"/>
                        <a:t>فلسفه </a:t>
                      </a:r>
                      <a:endParaRPr lang="fa-IR" sz="1800" dirty="0"/>
                    </a:p>
                  </a:txBody>
                  <a:tcPr marT="45682" marB="45682"/>
                </a:tc>
                <a:tc>
                  <a:txBody>
                    <a:bodyPr/>
                    <a:lstStyle/>
                    <a:p>
                      <a:pPr rtl="1"/>
                      <a:r>
                        <a:rPr lang="fa-IR" sz="1800" dirty="0" smtClean="0"/>
                        <a:t>دستاورد </a:t>
                      </a:r>
                      <a:endParaRPr lang="fa-IR" sz="1800" dirty="0"/>
                    </a:p>
                  </a:txBody>
                  <a:tcPr marT="45682" marB="45682"/>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37403804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سوال                     </a:t>
            </a:r>
            <a:endParaRPr lang="en-US" dirty="0"/>
          </a:p>
        </p:txBody>
      </p:sp>
      <p:sp>
        <p:nvSpPr>
          <p:cNvPr id="3" name="Content Placeholder 2"/>
          <p:cNvSpPr>
            <a:spLocks noGrp="1"/>
          </p:cNvSpPr>
          <p:nvPr>
            <p:ph idx="1"/>
          </p:nvPr>
        </p:nvSpPr>
        <p:spPr/>
        <p:txBody>
          <a:bodyPr>
            <a:normAutofit/>
          </a:bodyPr>
          <a:lstStyle/>
          <a:p>
            <a:pPr algn="ctr"/>
            <a:r>
              <a:rPr lang="fa-IR" dirty="0" smtClean="0"/>
              <a:t> </a:t>
            </a:r>
            <a:r>
              <a:rPr lang="fa-IR" sz="6000" dirty="0" smtClean="0"/>
              <a:t>هوش اخلاقی حرفه های مختلف گروه پزشکی در ایران را چگونه ارزیابی میکنید؟</a:t>
            </a:r>
            <a:endParaRPr lang="en-US" sz="6000" dirty="0"/>
          </a:p>
        </p:txBody>
      </p:sp>
    </p:spTree>
    <p:extLst>
      <p:ext uri="{BB962C8B-B14F-4D97-AF65-F5344CB8AC3E}">
        <p14:creationId xmlns:p14="http://schemas.microsoft.com/office/powerpoint/2010/main" val="110731380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Four components of Moral behaviour  </a:t>
            </a:r>
            <a:endParaRPr lang="en-GB" dirty="0"/>
          </a:p>
        </p:txBody>
      </p:sp>
      <p:sp>
        <p:nvSpPr>
          <p:cNvPr id="3" name="Content Placeholder 2"/>
          <p:cNvSpPr>
            <a:spLocks noGrp="1"/>
          </p:cNvSpPr>
          <p:nvPr>
            <p:ph idx="1"/>
          </p:nvPr>
        </p:nvSpPr>
        <p:spPr/>
        <p:txBody>
          <a:bodyPr/>
          <a:lstStyle/>
          <a:p>
            <a:r>
              <a:rPr lang="en-GB" dirty="0" smtClean="0"/>
              <a:t>Moral sensitivity </a:t>
            </a:r>
          </a:p>
          <a:p>
            <a:r>
              <a:rPr lang="en-GB" dirty="0" smtClean="0"/>
              <a:t>Moral judgment </a:t>
            </a:r>
          </a:p>
          <a:p>
            <a:r>
              <a:rPr lang="en-GB" dirty="0" smtClean="0"/>
              <a:t>Moral motivation </a:t>
            </a:r>
          </a:p>
          <a:p>
            <a:r>
              <a:rPr lang="en-GB" dirty="0" smtClean="0"/>
              <a:t>Moral character  </a:t>
            </a:r>
          </a:p>
          <a:p>
            <a:endParaRPr lang="en-GB" dirty="0"/>
          </a:p>
        </p:txBody>
      </p:sp>
    </p:spTree>
    <p:extLst>
      <p:ext uri="{BB962C8B-B14F-4D97-AF65-F5344CB8AC3E}">
        <p14:creationId xmlns:p14="http://schemas.microsoft.com/office/powerpoint/2010/main" val="3722904290"/>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ctr"/>
            <a:r>
              <a:rPr lang="en-US" sz="11300" dirty="0" smtClean="0"/>
              <a:t>"</a:t>
            </a:r>
            <a:r>
              <a:rPr lang="en-US" sz="11300" dirty="0"/>
              <a:t>Character is destiny</a:t>
            </a:r>
            <a:r>
              <a:rPr lang="en-US" sz="11300" dirty="0" smtClean="0"/>
              <a:t>.“</a:t>
            </a:r>
          </a:p>
          <a:p>
            <a:endParaRPr lang="en-US" sz="11300" dirty="0"/>
          </a:p>
          <a:p>
            <a:endParaRPr lang="en-US" dirty="0" smtClean="0"/>
          </a:p>
          <a:p>
            <a:pPr algn="ctr"/>
            <a:r>
              <a:rPr lang="en-US" dirty="0"/>
              <a:t>Greek philosopher </a:t>
            </a:r>
            <a:r>
              <a:rPr lang="en-US" dirty="0" smtClean="0"/>
              <a:t>Heraclitus</a:t>
            </a:r>
            <a:endParaRPr lang="en-US" dirty="0"/>
          </a:p>
        </p:txBody>
      </p:sp>
    </p:spTree>
    <p:extLst>
      <p:ext uri="{BB962C8B-B14F-4D97-AF65-F5344CB8AC3E}">
        <p14:creationId xmlns:p14="http://schemas.microsoft.com/office/powerpoint/2010/main" val="223376502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ctr"/>
            <a:endParaRPr lang="fa-IR" sz="6000" dirty="0" smtClean="0"/>
          </a:p>
          <a:p>
            <a:pPr algn="ctr"/>
            <a:r>
              <a:rPr lang="fa-IR" sz="6000" dirty="0" smtClean="0"/>
              <a:t>"شخصیت انسان سرنوشت اوست "                          </a:t>
            </a:r>
            <a:endParaRPr lang="en-US" sz="6000" dirty="0"/>
          </a:p>
        </p:txBody>
      </p:sp>
    </p:spTree>
    <p:extLst>
      <p:ext uri="{BB962C8B-B14F-4D97-AF65-F5344CB8AC3E}">
        <p14:creationId xmlns:p14="http://schemas.microsoft.com/office/powerpoint/2010/main" val="379020610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fa-IR" dirty="0" smtClean="0"/>
              <a:t>استراتژیهای آموزش پروفشنالیزم</a:t>
            </a:r>
            <a:br>
              <a:rPr lang="fa-IR" dirty="0" smtClean="0"/>
            </a:br>
            <a:r>
              <a:rPr lang="fa-IR" dirty="0" smtClean="0"/>
              <a:t>هوش هیجانی </a:t>
            </a:r>
            <a:endParaRPr lang="fa-IR" dirty="0"/>
          </a:p>
        </p:txBody>
      </p:sp>
      <p:sp>
        <p:nvSpPr>
          <p:cNvPr id="2" name="Content Placeholder 1"/>
          <p:cNvSpPr>
            <a:spLocks noGrp="1"/>
          </p:cNvSpPr>
          <p:nvPr>
            <p:ph idx="1"/>
          </p:nvPr>
        </p:nvSpPr>
        <p:spPr/>
        <p:txBody>
          <a:bodyPr>
            <a:normAutofit/>
          </a:bodyPr>
          <a:lstStyle/>
          <a:p>
            <a:pPr algn="ctr">
              <a:buNone/>
            </a:pPr>
            <a:r>
              <a:rPr lang="en-US" sz="4400" i="1" dirty="0" smtClean="0"/>
              <a:t>Emotional intelligence</a:t>
            </a:r>
            <a:r>
              <a:rPr lang="en-US" sz="4400" dirty="0" smtClean="0"/>
              <a:t> is the ability to identify and manage your own </a:t>
            </a:r>
            <a:r>
              <a:rPr lang="en-US" sz="4400" i="1" dirty="0" smtClean="0"/>
              <a:t>emotions</a:t>
            </a:r>
            <a:r>
              <a:rPr lang="en-US" sz="4400" dirty="0" smtClean="0"/>
              <a:t> and the </a:t>
            </a:r>
            <a:r>
              <a:rPr lang="en-US" sz="4400" i="1" dirty="0" smtClean="0"/>
              <a:t>emotions</a:t>
            </a:r>
            <a:r>
              <a:rPr lang="en-US" sz="4400" dirty="0" smtClean="0"/>
              <a:t> of others</a:t>
            </a:r>
            <a:r>
              <a:rPr lang="fa-IR" sz="4400" dirty="0" smtClean="0"/>
              <a:t>.</a:t>
            </a:r>
            <a:endParaRPr lang="fa-IR" sz="4400"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23528" y="637800"/>
            <a:ext cx="8229600" cy="1214438"/>
          </a:xfrm>
        </p:spPr>
        <p:txBody>
          <a:bodyPr>
            <a:normAutofit fontScale="90000"/>
          </a:bodyPr>
          <a:lstStyle/>
          <a:p>
            <a:r>
              <a:rPr lang="fa-IR" dirty="0" smtClean="0"/>
              <a:t>استراتژیهای آموزش پروفشنالیزم</a:t>
            </a:r>
            <a:br>
              <a:rPr lang="fa-IR" dirty="0" smtClean="0"/>
            </a:br>
            <a:r>
              <a:rPr lang="en-US" dirty="0" smtClean="0"/>
              <a:t>Disciplinary actions</a:t>
            </a:r>
            <a:br>
              <a:rPr lang="en-US" dirty="0" smtClean="0"/>
            </a:br>
            <a:endParaRPr lang="fa-IR" dirty="0"/>
          </a:p>
        </p:txBody>
      </p:sp>
      <p:sp>
        <p:nvSpPr>
          <p:cNvPr id="2" name="Content Placeholder 1"/>
          <p:cNvSpPr>
            <a:spLocks noGrp="1"/>
          </p:cNvSpPr>
          <p:nvPr>
            <p:ph idx="1"/>
          </p:nvPr>
        </p:nvSpPr>
        <p:spPr/>
        <p:txBody>
          <a:bodyPr>
            <a:normAutofit/>
          </a:bodyPr>
          <a:lstStyle/>
          <a:p>
            <a:pPr algn="r" rtl="1">
              <a:buNone/>
            </a:pPr>
            <a:endParaRPr lang="fa-IR" sz="4400" dirty="0" smtClean="0"/>
          </a:p>
          <a:p>
            <a:pPr algn="r" rtl="1">
              <a:buNone/>
            </a:pPr>
            <a:r>
              <a:rPr lang="fa-IR" sz="4400" dirty="0" smtClean="0"/>
              <a:t>وجود نظام انضباطی دقیق کارآمد ودقیق </a:t>
            </a:r>
          </a:p>
          <a:p>
            <a:pPr algn="r" rtl="1">
              <a:buNone/>
            </a:pPr>
            <a:endParaRPr lang="fa-IR" sz="4400" dirty="0" smtClean="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کانت </a:t>
            </a:r>
            <a:endParaRPr lang="en-US" dirty="0"/>
          </a:p>
        </p:txBody>
      </p:sp>
      <p:sp>
        <p:nvSpPr>
          <p:cNvPr id="3" name="Content Placeholder 2"/>
          <p:cNvSpPr>
            <a:spLocks noGrp="1"/>
          </p:cNvSpPr>
          <p:nvPr>
            <p:ph idx="1"/>
          </p:nvPr>
        </p:nvSpPr>
        <p:spPr/>
        <p:txBody>
          <a:bodyPr>
            <a:normAutofit/>
          </a:bodyPr>
          <a:lstStyle/>
          <a:p>
            <a:pPr algn="ctr"/>
            <a:r>
              <a:rPr lang="fa-IR" sz="6600" dirty="0" smtClean="0"/>
              <a:t>در درون هر انسانی شیطان رادیکالی قرار دارد که با آموزش و وظیفه  کنترل میگردد. </a:t>
            </a:r>
            <a:endParaRPr lang="en-US" sz="6600" dirty="0"/>
          </a:p>
        </p:txBody>
      </p:sp>
    </p:spTree>
    <p:extLst>
      <p:ext uri="{BB962C8B-B14F-4D97-AF65-F5344CB8AC3E}">
        <p14:creationId xmlns:p14="http://schemas.microsoft.com/office/powerpoint/2010/main" val="127227930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rgbClr val="FF0000"/>
                </a:solidFill>
              </a:rPr>
              <a:t>خط قرمز </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pPr algn="ctr"/>
            <a:r>
              <a:rPr lang="fa-IR" dirty="0"/>
              <a:t> </a:t>
            </a:r>
            <a:r>
              <a:rPr lang="fa-IR" sz="7200" dirty="0" smtClean="0"/>
              <a:t>هر دانشگاه، دانشکده، دپارتمان و استادی باید </a:t>
            </a:r>
            <a:r>
              <a:rPr lang="fa-IR" sz="7200" dirty="0" smtClean="0">
                <a:solidFill>
                  <a:srgbClr val="FF0000"/>
                </a:solidFill>
              </a:rPr>
              <a:t>خط قرمز </a:t>
            </a:r>
            <a:r>
              <a:rPr lang="fa-IR" sz="7200" dirty="0" smtClean="0"/>
              <a:t>های خود را بشناسد و بشناساند.</a:t>
            </a:r>
            <a:endParaRPr lang="en-US" sz="7200" dirty="0"/>
          </a:p>
        </p:txBody>
      </p:sp>
    </p:spTree>
    <p:extLst>
      <p:ext uri="{BB962C8B-B14F-4D97-AF65-F5344CB8AC3E}">
        <p14:creationId xmlns:p14="http://schemas.microsoft.com/office/powerpoint/2010/main" val="56767161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rgbClr val="FF0000"/>
                </a:solidFill>
              </a:rPr>
              <a:t>خط قرمز </a:t>
            </a:r>
            <a:endParaRPr lang="en-US" dirty="0">
              <a:solidFill>
                <a:srgbClr val="FF0000"/>
              </a:solidFill>
            </a:endParaRPr>
          </a:p>
        </p:txBody>
      </p:sp>
      <p:sp>
        <p:nvSpPr>
          <p:cNvPr id="3" name="Content Placeholder 2"/>
          <p:cNvSpPr>
            <a:spLocks noGrp="1"/>
          </p:cNvSpPr>
          <p:nvPr>
            <p:ph idx="1"/>
          </p:nvPr>
        </p:nvSpPr>
        <p:spPr/>
        <p:txBody>
          <a:bodyPr>
            <a:noAutofit/>
          </a:bodyPr>
          <a:lstStyle/>
          <a:p>
            <a:pPr algn="ctr"/>
            <a:r>
              <a:rPr lang="fa-IR" sz="5400" dirty="0"/>
              <a:t> </a:t>
            </a:r>
            <a:r>
              <a:rPr lang="fa-IR" sz="5400" dirty="0" smtClean="0">
                <a:solidFill>
                  <a:srgbClr val="FF0000"/>
                </a:solidFill>
              </a:rPr>
              <a:t>خطوط قرمز </a:t>
            </a:r>
            <a:r>
              <a:rPr lang="fa-IR" sz="5400" dirty="0" smtClean="0"/>
              <a:t>باید بخوبی مورد بحث قرار گیرند ، توافق خوب بر سر آنها صورت گیرد و از طرف همه رعایت شوند.</a:t>
            </a:r>
            <a:endParaRPr lang="en-US" sz="23900" dirty="0"/>
          </a:p>
        </p:txBody>
      </p:sp>
    </p:spTree>
    <p:extLst>
      <p:ext uri="{BB962C8B-B14F-4D97-AF65-F5344CB8AC3E}">
        <p14:creationId xmlns:p14="http://schemas.microsoft.com/office/powerpoint/2010/main" val="212186360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80059" y="663344"/>
            <a:ext cx="8229600" cy="1214438"/>
          </a:xfrm>
        </p:spPr>
        <p:txBody>
          <a:bodyPr>
            <a:normAutofit fontScale="90000"/>
          </a:bodyPr>
          <a:lstStyle/>
          <a:p>
            <a:r>
              <a:rPr lang="fa-IR" dirty="0" smtClean="0"/>
              <a:t>استراتژیهای آموزش پروفشنالیزم</a:t>
            </a:r>
            <a:br>
              <a:rPr lang="fa-IR" dirty="0" smtClean="0"/>
            </a:br>
            <a:r>
              <a:rPr lang="fa-IR" dirty="0" smtClean="0"/>
              <a:t>فرهنگ سازمانی و حرفه ایی</a:t>
            </a:r>
            <a:r>
              <a:rPr lang="en-US" dirty="0" smtClean="0"/>
              <a:t/>
            </a:r>
            <a:br>
              <a:rPr lang="en-US" dirty="0" smtClean="0"/>
            </a:br>
            <a:endParaRPr lang="fa-IR" dirty="0"/>
          </a:p>
        </p:txBody>
      </p:sp>
      <p:sp>
        <p:nvSpPr>
          <p:cNvPr id="2" name="Content Placeholder 1"/>
          <p:cNvSpPr>
            <a:spLocks noGrp="1"/>
          </p:cNvSpPr>
          <p:nvPr>
            <p:ph idx="1"/>
          </p:nvPr>
        </p:nvSpPr>
        <p:spPr/>
        <p:txBody>
          <a:bodyPr>
            <a:normAutofit/>
          </a:bodyPr>
          <a:lstStyle/>
          <a:p>
            <a:pPr algn="ctr" rtl="1">
              <a:buNone/>
            </a:pPr>
            <a:endParaRPr lang="fa-IR" sz="4400" dirty="0" smtClean="0">
              <a:solidFill>
                <a:srgbClr val="FF0000"/>
              </a:solidFill>
            </a:endParaRPr>
          </a:p>
          <a:p>
            <a:pPr algn="ctr" rtl="1">
              <a:buNone/>
            </a:pPr>
            <a:r>
              <a:rPr lang="fa-IR" sz="4400" dirty="0" smtClean="0">
                <a:solidFill>
                  <a:srgbClr val="FF0000"/>
                </a:solidFill>
              </a:rPr>
              <a:t>به ایجاد فرهنگ صحیح کمک کنیم.</a:t>
            </a:r>
          </a:p>
          <a:p>
            <a:pPr algn="ctr" rtl="1">
              <a:buNone/>
            </a:pPr>
            <a:r>
              <a:rPr lang="fa-IR" sz="4400" dirty="0" smtClean="0">
                <a:solidFill>
                  <a:srgbClr val="FF0000"/>
                </a:solidFill>
              </a:rPr>
              <a:t>با فرهنگ غیر حرفه ایی مقابله کنیم.</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Discourse </a:t>
            </a:r>
            <a:endParaRPr lang="en-US" dirty="0"/>
          </a:p>
        </p:txBody>
      </p:sp>
      <p:sp>
        <p:nvSpPr>
          <p:cNvPr id="3" name="Content Placeholder 2"/>
          <p:cNvSpPr>
            <a:spLocks noGrp="1"/>
          </p:cNvSpPr>
          <p:nvPr>
            <p:ph idx="1"/>
          </p:nvPr>
        </p:nvSpPr>
        <p:spPr/>
        <p:txBody>
          <a:bodyPr/>
          <a:lstStyle/>
          <a:p>
            <a:pPr algn="r"/>
            <a:r>
              <a:rPr lang="fa-IR" dirty="0" smtClean="0"/>
              <a:t>مجموعه ایی از اصطلاحات و معانی مستتر در آنها </a:t>
            </a:r>
          </a:p>
          <a:p>
            <a:pPr algn="r"/>
            <a:r>
              <a:rPr lang="fa-IR" dirty="0" smtClean="0"/>
              <a:t>و معانی ابراز شده ی از آنها </a:t>
            </a:r>
          </a:p>
          <a:p>
            <a:pPr algn="r"/>
            <a:r>
              <a:rPr lang="fa-IR" dirty="0" smtClean="0"/>
              <a:t>و رفتارهای سمبولیک درونی شده ی افراد</a:t>
            </a:r>
          </a:p>
          <a:p>
            <a:pPr algn="r"/>
            <a:r>
              <a:rPr lang="fa-IR" dirty="0" smtClean="0"/>
              <a:t>  به همرا اصول نظری </a:t>
            </a:r>
            <a:endParaRPr lang="fa-IR" dirty="0"/>
          </a:p>
          <a:p>
            <a:pPr algn="r"/>
            <a:r>
              <a:rPr lang="fa-IR" dirty="0" smtClean="0"/>
              <a:t>و مانیفست اعلام شده را یک گفتمان یا دیسکورس مینامیم.</a:t>
            </a:r>
            <a:endParaRPr lang="en-US" dirty="0"/>
          </a:p>
        </p:txBody>
      </p:sp>
    </p:spTree>
    <p:extLst>
      <p:ext uri="{BB962C8B-B14F-4D97-AF65-F5344CB8AC3E}">
        <p14:creationId xmlns:p14="http://schemas.microsoft.com/office/powerpoint/2010/main" val="4058463951"/>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ارزشیابی پروفشنالیزم</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a:t>multi-source feedback using 360-degree </a:t>
            </a:r>
            <a:r>
              <a:rPr lang="en-US" dirty="0" smtClean="0"/>
              <a:t>reviews</a:t>
            </a:r>
            <a:endParaRPr lang="fa-IR" dirty="0" smtClean="0"/>
          </a:p>
          <a:p>
            <a:pPr marL="457200" indent="-457200">
              <a:buFont typeface="+mj-lt"/>
              <a:buAutoNum type="arabicPeriod"/>
            </a:pPr>
            <a:r>
              <a:rPr lang="en-US" dirty="0" smtClean="0"/>
              <a:t>patient feedback</a:t>
            </a:r>
            <a:endParaRPr lang="fa-IR" dirty="0" smtClean="0"/>
          </a:p>
          <a:p>
            <a:pPr marL="457200" indent="-457200">
              <a:buFont typeface="+mj-lt"/>
              <a:buAutoNum type="arabicPeriod"/>
            </a:pPr>
            <a:r>
              <a:rPr lang="en-US" dirty="0" smtClean="0"/>
              <a:t>critical </a:t>
            </a:r>
            <a:r>
              <a:rPr lang="en-US" dirty="0"/>
              <a:t>incident </a:t>
            </a:r>
            <a:r>
              <a:rPr lang="en-US" dirty="0" smtClean="0"/>
              <a:t>reports</a:t>
            </a:r>
            <a:endParaRPr lang="fa-IR" dirty="0" smtClean="0"/>
          </a:p>
          <a:p>
            <a:pPr marL="457200" indent="-457200">
              <a:buFont typeface="+mj-lt"/>
              <a:buAutoNum type="arabicPeriod"/>
            </a:pPr>
            <a:r>
              <a:rPr lang="en-US" dirty="0" smtClean="0"/>
              <a:t>Observation</a:t>
            </a:r>
          </a:p>
          <a:p>
            <a:pPr marL="457200" indent="-457200">
              <a:buFont typeface="+mj-lt"/>
              <a:buAutoNum type="arabicPeriod"/>
            </a:pPr>
            <a:r>
              <a:rPr lang="en-US" dirty="0" smtClean="0"/>
              <a:t>Role model evaluation</a:t>
            </a:r>
          </a:p>
          <a:p>
            <a:pPr marL="457200" indent="-457200">
              <a:buFont typeface="+mj-lt"/>
              <a:buAutoNum type="arabicPeriod"/>
            </a:pPr>
            <a:r>
              <a:rPr lang="en-US" dirty="0" smtClean="0"/>
              <a:t>Peer assessment  </a:t>
            </a:r>
          </a:p>
          <a:p>
            <a:pPr marL="457200" indent="-457200">
              <a:buFont typeface="+mj-lt"/>
              <a:buAutoNum type="arabicPeriod"/>
            </a:pPr>
            <a:r>
              <a:rPr lang="en-US" dirty="0" smtClean="0"/>
              <a:t>Self evaluation  </a:t>
            </a:r>
            <a:endParaRPr lang="fa-IR" dirty="0" smtClean="0"/>
          </a:p>
          <a:p>
            <a:endParaRPr lang="en-US" dirty="0"/>
          </a:p>
        </p:txBody>
      </p:sp>
    </p:spTree>
    <p:extLst>
      <p:ext uri="{BB962C8B-B14F-4D97-AF65-F5344CB8AC3E}">
        <p14:creationId xmlns:p14="http://schemas.microsoft.com/office/powerpoint/2010/main" val="423278964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a:bodyPr>
          <a:lstStyle/>
          <a:p>
            <a:pPr algn="r" rtl="1"/>
            <a:r>
              <a:rPr lang="fa-IR" dirty="0" smtClean="0"/>
              <a:t>تستهای اخلاقی</a:t>
            </a:r>
            <a:r>
              <a:rPr lang="en-US" dirty="0" smtClean="0"/>
              <a:t> </a:t>
            </a:r>
            <a:r>
              <a:rPr lang="fa-IR" dirty="0" smtClean="0"/>
              <a:t> برای خود ارزیابی                </a:t>
            </a:r>
            <a:endParaRPr lang="en-US" dirty="0"/>
          </a:p>
        </p:txBody>
      </p:sp>
      <p:sp>
        <p:nvSpPr>
          <p:cNvPr id="19459" name="Rectangle 3"/>
          <p:cNvSpPr>
            <a:spLocks noGrp="1" noChangeArrowheads="1"/>
          </p:cNvSpPr>
          <p:nvPr>
            <p:ph idx="1"/>
          </p:nvPr>
        </p:nvSpPr>
        <p:spPr/>
        <p:txBody>
          <a:bodyPr>
            <a:normAutofit/>
          </a:bodyPr>
          <a:lstStyle/>
          <a:p>
            <a:pPr algn="r" rtl="1"/>
            <a:r>
              <a:rPr lang="fa-IR" dirty="0" smtClean="0"/>
              <a:t>تست قانون طلایی: آیا دلم میخواهد همین رفتار را با خودم داشته باشند؟ </a:t>
            </a:r>
          </a:p>
          <a:p>
            <a:pPr algn="r" rtl="1"/>
            <a:r>
              <a:rPr lang="fa-IR" dirty="0" smtClean="0"/>
              <a:t>تست حقیقت: آیا این عمل حقیقت و فقط حقیقت را در بر دارد؟ </a:t>
            </a:r>
          </a:p>
          <a:p>
            <a:pPr algn="r" rtl="1"/>
            <a:r>
              <a:rPr lang="fa-IR" dirty="0" smtClean="0"/>
              <a:t>تست تصور رفتار همگانی: تصورش را بکنید همه همین کار را بکنند</a:t>
            </a:r>
          </a:p>
          <a:p>
            <a:pPr algn="r" rtl="1"/>
            <a:r>
              <a:rPr lang="fa-IR" dirty="0" smtClean="0"/>
              <a:t>تست والدین: اگر والدینم بفهمند من این کار را میکنم چه فکری میکنند؟ </a:t>
            </a:r>
          </a:p>
          <a:p>
            <a:pPr algn="r" rtl="1"/>
            <a:r>
              <a:rPr lang="fa-IR" dirty="0" smtClean="0"/>
              <a:t>تست مذهبی: دین و مذهب من در این مورد چه میگوید؟ </a:t>
            </a:r>
          </a:p>
          <a:p>
            <a:pPr algn="r" rtl="1"/>
            <a:r>
              <a:rPr lang="fa-IR" dirty="0" smtClean="0"/>
              <a:t>تست وجدانی: آیا بعد از این عمل احساس وجدان آرام و یا نا آرامی دارم؟</a:t>
            </a:r>
          </a:p>
          <a:p>
            <a:pPr algn="r" rtl="1"/>
            <a:r>
              <a:rPr lang="fa-IR" dirty="0" smtClean="0"/>
              <a:t>تست عواقب: عواقب فوری یا بعدی این عمل من برای دیگران چه خواهد بود؟</a:t>
            </a:r>
          </a:p>
          <a:p>
            <a:pPr algn="r" rtl="1"/>
            <a:r>
              <a:rPr lang="fa-IR" dirty="0" smtClean="0"/>
              <a:t>تست صفحه اول زوزنامه محلی: اگر این عمل من در صفحه اول روزنامه محلی چاپ شود من چه حسی خواهم داشت؟ </a:t>
            </a:r>
            <a:endParaRPr lang="en-US" dirty="0"/>
          </a:p>
        </p:txBody>
      </p:sp>
    </p:spTree>
    <p:extLst>
      <p:ext uri="{BB962C8B-B14F-4D97-AF65-F5344CB8AC3E}">
        <p14:creationId xmlns:p14="http://schemas.microsoft.com/office/powerpoint/2010/main" val="312377705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fade">
                                      <p:cBhvr>
                                        <p:cTn id="7" dur="2000"/>
                                        <p:tgtEl>
                                          <p:spTgt spid="194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fade">
                                      <p:cBhvr>
                                        <p:cTn id="12" dur="2000"/>
                                        <p:tgtEl>
                                          <p:spTgt spid="194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fade">
                                      <p:cBhvr>
                                        <p:cTn id="17" dur="2000"/>
                                        <p:tgtEl>
                                          <p:spTgt spid="194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9459">
                                            <p:txEl>
                                              <p:pRg st="3" end="3"/>
                                            </p:txEl>
                                          </p:spTgt>
                                        </p:tgtEl>
                                        <p:attrNameLst>
                                          <p:attrName>style.visibility</p:attrName>
                                        </p:attrNameLst>
                                      </p:cBhvr>
                                      <p:to>
                                        <p:strVal val="visible"/>
                                      </p:to>
                                    </p:set>
                                    <p:animEffect transition="in" filter="fade">
                                      <p:cBhvr>
                                        <p:cTn id="22" dur="2000"/>
                                        <p:tgtEl>
                                          <p:spTgt spid="1945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9459">
                                            <p:txEl>
                                              <p:pRg st="4" end="4"/>
                                            </p:txEl>
                                          </p:spTgt>
                                        </p:tgtEl>
                                        <p:attrNameLst>
                                          <p:attrName>style.visibility</p:attrName>
                                        </p:attrNameLst>
                                      </p:cBhvr>
                                      <p:to>
                                        <p:strVal val="visible"/>
                                      </p:to>
                                    </p:set>
                                    <p:animEffect transition="in" filter="fade">
                                      <p:cBhvr>
                                        <p:cTn id="27" dur="2000"/>
                                        <p:tgtEl>
                                          <p:spTgt spid="1945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9459">
                                            <p:txEl>
                                              <p:pRg st="5" end="5"/>
                                            </p:txEl>
                                          </p:spTgt>
                                        </p:tgtEl>
                                        <p:attrNameLst>
                                          <p:attrName>style.visibility</p:attrName>
                                        </p:attrNameLst>
                                      </p:cBhvr>
                                      <p:to>
                                        <p:strVal val="visible"/>
                                      </p:to>
                                    </p:set>
                                    <p:animEffect transition="in" filter="fade">
                                      <p:cBhvr>
                                        <p:cTn id="32" dur="2000"/>
                                        <p:tgtEl>
                                          <p:spTgt spid="1945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9459">
                                            <p:txEl>
                                              <p:pRg st="6" end="6"/>
                                            </p:txEl>
                                          </p:spTgt>
                                        </p:tgtEl>
                                        <p:attrNameLst>
                                          <p:attrName>style.visibility</p:attrName>
                                        </p:attrNameLst>
                                      </p:cBhvr>
                                      <p:to>
                                        <p:strVal val="visible"/>
                                      </p:to>
                                    </p:set>
                                    <p:animEffect transition="in" filter="fade">
                                      <p:cBhvr>
                                        <p:cTn id="37" dur="2000"/>
                                        <p:tgtEl>
                                          <p:spTgt spid="1945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9459">
                                            <p:txEl>
                                              <p:pRg st="7" end="7"/>
                                            </p:txEl>
                                          </p:spTgt>
                                        </p:tgtEl>
                                        <p:attrNameLst>
                                          <p:attrName>style.visibility</p:attrName>
                                        </p:attrNameLst>
                                      </p:cBhvr>
                                      <p:to>
                                        <p:strVal val="visible"/>
                                      </p:to>
                                    </p:set>
                                    <p:animEffect transition="in" filter="fade">
                                      <p:cBhvr>
                                        <p:cTn id="42" dur="2000"/>
                                        <p:tgtEl>
                                          <p:spTgt spid="1945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mph" presetSubtype="2" fill="hold" nodeType="clickEffect">
                                  <p:stCondLst>
                                    <p:cond delay="0"/>
                                  </p:stCondLst>
                                  <p:childTnLst>
                                    <p:anim to="1.5" calcmode="lin" valueType="num">
                                      <p:cBhvr override="childStyle">
                                        <p:cTn id="46" dur="2000" fill="hold"/>
                                        <p:tgtEl>
                                          <p:spTgt spid="19459">
                                            <p:txEl>
                                              <p:pRg st="0" end="0"/>
                                            </p:txEl>
                                          </p:spTgt>
                                        </p:tgtEl>
                                        <p:attrNameLst>
                                          <p:attrName>style.fontSize</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روش های ارزیابی پروفشنالیزم </a:t>
            </a:r>
            <a:endParaRPr lang="en-US" dirty="0"/>
          </a:p>
        </p:txBody>
      </p:sp>
      <p:graphicFrame>
        <p:nvGraphicFramePr>
          <p:cNvPr id="4" name="Content Placeholder 3"/>
          <p:cNvGraphicFramePr>
            <a:graphicFrameLocks noGrp="1"/>
          </p:cNvGraphicFramePr>
          <p:nvPr>
            <p:ph idx="1"/>
          </p:nvPr>
        </p:nvGraphicFramePr>
        <p:xfrm>
          <a:off x="1781727" y="1846264"/>
          <a:ext cx="5624995" cy="4022723"/>
        </p:xfrm>
        <a:graphic>
          <a:graphicData uri="http://schemas.openxmlformats.org/drawingml/2006/table">
            <a:tbl>
              <a:tblPr/>
              <a:tblGrid>
                <a:gridCol w="1124999">
                  <a:extLst>
                    <a:ext uri="{9D8B030D-6E8A-4147-A177-3AD203B41FA5}">
                      <a16:colId xmlns="" xmlns:a16="http://schemas.microsoft.com/office/drawing/2014/main" val="4035685113"/>
                    </a:ext>
                  </a:extLst>
                </a:gridCol>
                <a:gridCol w="1124999">
                  <a:extLst>
                    <a:ext uri="{9D8B030D-6E8A-4147-A177-3AD203B41FA5}">
                      <a16:colId xmlns="" xmlns:a16="http://schemas.microsoft.com/office/drawing/2014/main" val="2229777706"/>
                    </a:ext>
                  </a:extLst>
                </a:gridCol>
                <a:gridCol w="1124999">
                  <a:extLst>
                    <a:ext uri="{9D8B030D-6E8A-4147-A177-3AD203B41FA5}">
                      <a16:colId xmlns="" xmlns:a16="http://schemas.microsoft.com/office/drawing/2014/main" val="5304995"/>
                    </a:ext>
                  </a:extLst>
                </a:gridCol>
                <a:gridCol w="1124999">
                  <a:extLst>
                    <a:ext uri="{9D8B030D-6E8A-4147-A177-3AD203B41FA5}">
                      <a16:colId xmlns="" xmlns:a16="http://schemas.microsoft.com/office/drawing/2014/main" val="685609600"/>
                    </a:ext>
                  </a:extLst>
                </a:gridCol>
                <a:gridCol w="1124999">
                  <a:extLst>
                    <a:ext uri="{9D8B030D-6E8A-4147-A177-3AD203B41FA5}">
                      <a16:colId xmlns="" xmlns:a16="http://schemas.microsoft.com/office/drawing/2014/main" val="340104853"/>
                    </a:ext>
                  </a:extLst>
                </a:gridCol>
              </a:tblGrid>
              <a:tr h="681818">
                <a:tc>
                  <a:txBody>
                    <a:bodyPr/>
                    <a:lstStyle/>
                    <a:p>
                      <a:pPr algn="l" fontAlgn="t"/>
                      <a:r>
                        <a:rPr lang="en-US" sz="1300" b="1">
                          <a:effectLst/>
                        </a:rPr>
                        <a:t>Self-administered rating</a:t>
                      </a:r>
                      <a:endParaRPr lang="en-US" sz="1300">
                        <a:effectLst/>
                      </a:endParaRPr>
                    </a:p>
                  </a:txBody>
                  <a:tcPr marL="68182" marR="68182" marT="34091" marB="34091">
                    <a:lnL>
                      <a:noFill/>
                    </a:lnL>
                    <a:lnR>
                      <a:noFill/>
                    </a:lnR>
                    <a:lnT>
                      <a:noFill/>
                    </a:lnT>
                    <a:lnB>
                      <a:noFill/>
                    </a:lnB>
                    <a:solidFill>
                      <a:srgbClr val="FFFCF0"/>
                    </a:solidFill>
                  </a:tcPr>
                </a:tc>
                <a:tc>
                  <a:txBody>
                    <a:bodyPr/>
                    <a:lstStyle/>
                    <a:p>
                      <a:pPr algn="l" fontAlgn="t"/>
                      <a:r>
                        <a:rPr lang="en-US" sz="1300">
                          <a:effectLst/>
                        </a:rPr>
                        <a:t>14</a:t>
                      </a:r>
                    </a:p>
                  </a:txBody>
                  <a:tcPr marL="68182" marR="68182" marT="34091" marB="34091">
                    <a:lnL>
                      <a:noFill/>
                    </a:lnL>
                    <a:lnR>
                      <a:noFill/>
                    </a:lnR>
                    <a:lnT>
                      <a:noFill/>
                    </a:lnT>
                    <a:lnB>
                      <a:noFill/>
                    </a:lnB>
                    <a:solidFill>
                      <a:srgbClr val="FFFCF0"/>
                    </a:solidFill>
                  </a:tcPr>
                </a:tc>
                <a:tc>
                  <a:txBody>
                    <a:bodyPr/>
                    <a:lstStyle/>
                    <a:p>
                      <a:pPr algn="l" fontAlgn="t"/>
                      <a:r>
                        <a:rPr lang="en-US" sz="1300">
                          <a:effectLst/>
                        </a:rPr>
                        <a:t>17</a:t>
                      </a:r>
                    </a:p>
                  </a:txBody>
                  <a:tcPr marL="68182" marR="68182" marT="34091" marB="34091">
                    <a:lnL>
                      <a:noFill/>
                    </a:lnL>
                    <a:lnR>
                      <a:noFill/>
                    </a:lnR>
                    <a:lnT>
                      <a:noFill/>
                    </a:lnT>
                    <a:lnB>
                      <a:noFill/>
                    </a:lnB>
                    <a:solidFill>
                      <a:srgbClr val="FFFCF0"/>
                    </a:solidFill>
                  </a:tcPr>
                </a:tc>
                <a:tc>
                  <a:txBody>
                    <a:bodyPr/>
                    <a:lstStyle/>
                    <a:p>
                      <a:pPr algn="l" fontAlgn="t"/>
                      <a:r>
                        <a:rPr lang="en-US" sz="1300">
                          <a:effectLst/>
                        </a:rPr>
                        <a:t>5</a:t>
                      </a:r>
                    </a:p>
                  </a:txBody>
                  <a:tcPr marL="68182" marR="68182" marT="34091" marB="34091">
                    <a:lnL>
                      <a:noFill/>
                    </a:lnL>
                    <a:lnR>
                      <a:noFill/>
                    </a:lnR>
                    <a:lnT>
                      <a:noFill/>
                    </a:lnT>
                    <a:lnB>
                      <a:noFill/>
                    </a:lnB>
                    <a:solidFill>
                      <a:srgbClr val="FFFCF0"/>
                    </a:solidFill>
                  </a:tcPr>
                </a:tc>
                <a:tc>
                  <a:txBody>
                    <a:bodyPr/>
                    <a:lstStyle/>
                    <a:p>
                      <a:pPr algn="l" fontAlgn="t"/>
                      <a:r>
                        <a:rPr lang="en-US" sz="1300">
                          <a:effectLst/>
                        </a:rPr>
                        <a:t>4</a:t>
                      </a:r>
                    </a:p>
                  </a:txBody>
                  <a:tcPr marL="68182" marR="68182" marT="34091" marB="34091">
                    <a:lnL>
                      <a:noFill/>
                    </a:lnL>
                    <a:lnR>
                      <a:noFill/>
                    </a:lnR>
                    <a:lnT>
                      <a:noFill/>
                    </a:lnT>
                    <a:lnB>
                      <a:noFill/>
                    </a:lnB>
                    <a:solidFill>
                      <a:srgbClr val="FFFCF0"/>
                    </a:solidFill>
                  </a:tcPr>
                </a:tc>
                <a:extLst>
                  <a:ext uri="{0D108BD9-81ED-4DB2-BD59-A6C34878D82A}">
                    <a16:rowId xmlns="" xmlns:a16="http://schemas.microsoft.com/office/drawing/2014/main" val="3050015085"/>
                  </a:ext>
                </a:extLst>
              </a:tr>
              <a:tr h="272727">
                <a:tc>
                  <a:txBody>
                    <a:bodyPr/>
                    <a:lstStyle/>
                    <a:p>
                      <a:pPr algn="l" fontAlgn="t"/>
                      <a:r>
                        <a:rPr lang="en-US" sz="1300" b="1">
                          <a:effectLst/>
                        </a:rPr>
                        <a:t>Simulation</a:t>
                      </a:r>
                      <a:endParaRPr lang="en-US" sz="1300">
                        <a:effectLst/>
                      </a:endParaRPr>
                    </a:p>
                  </a:txBody>
                  <a:tcPr marL="68182" marR="68182" marT="34091" marB="34091">
                    <a:lnL>
                      <a:noFill/>
                    </a:lnL>
                    <a:lnR>
                      <a:noFill/>
                    </a:lnR>
                    <a:lnT>
                      <a:noFill/>
                    </a:lnT>
                    <a:lnB>
                      <a:noFill/>
                    </a:lnB>
                    <a:solidFill>
                      <a:srgbClr val="FFFCF0"/>
                    </a:solidFill>
                  </a:tcPr>
                </a:tc>
                <a:tc>
                  <a:txBody>
                    <a:bodyPr/>
                    <a:lstStyle/>
                    <a:p>
                      <a:pPr algn="l" fontAlgn="t"/>
                      <a:r>
                        <a:rPr lang="en-US" sz="1300">
                          <a:effectLst/>
                        </a:rPr>
                        <a:t>2</a:t>
                      </a:r>
                    </a:p>
                  </a:txBody>
                  <a:tcPr marL="68182" marR="68182" marT="34091" marB="34091">
                    <a:lnL>
                      <a:noFill/>
                    </a:lnL>
                    <a:lnR>
                      <a:noFill/>
                    </a:lnR>
                    <a:lnT>
                      <a:noFill/>
                    </a:lnT>
                    <a:lnB>
                      <a:noFill/>
                    </a:lnB>
                    <a:solidFill>
                      <a:srgbClr val="FFFCF0"/>
                    </a:solidFill>
                  </a:tcPr>
                </a:tc>
                <a:tc>
                  <a:txBody>
                    <a:bodyPr/>
                    <a:lstStyle/>
                    <a:p>
                      <a:pPr algn="l" fontAlgn="t"/>
                      <a:r>
                        <a:rPr lang="en-US" sz="1300">
                          <a:effectLst/>
                        </a:rPr>
                        <a:t>2</a:t>
                      </a:r>
                    </a:p>
                  </a:txBody>
                  <a:tcPr marL="68182" marR="68182" marT="34091" marB="34091">
                    <a:lnL>
                      <a:noFill/>
                    </a:lnL>
                    <a:lnR>
                      <a:noFill/>
                    </a:lnR>
                    <a:lnT>
                      <a:noFill/>
                    </a:lnT>
                    <a:lnB>
                      <a:noFill/>
                    </a:lnB>
                    <a:solidFill>
                      <a:srgbClr val="FFFCF0"/>
                    </a:solidFill>
                  </a:tcPr>
                </a:tc>
                <a:tc>
                  <a:txBody>
                    <a:bodyPr/>
                    <a:lstStyle/>
                    <a:p>
                      <a:pPr algn="l" fontAlgn="t"/>
                      <a:r>
                        <a:rPr lang="en-US" sz="1300">
                          <a:effectLst/>
                        </a:rPr>
                        <a:t>5</a:t>
                      </a:r>
                    </a:p>
                  </a:txBody>
                  <a:tcPr marL="68182" marR="68182" marT="34091" marB="34091">
                    <a:lnL>
                      <a:noFill/>
                    </a:lnL>
                    <a:lnR>
                      <a:noFill/>
                    </a:lnR>
                    <a:lnT>
                      <a:noFill/>
                    </a:lnT>
                    <a:lnB>
                      <a:noFill/>
                    </a:lnB>
                    <a:solidFill>
                      <a:srgbClr val="FFFCF0"/>
                    </a:solidFill>
                  </a:tcPr>
                </a:tc>
                <a:tc>
                  <a:txBody>
                    <a:bodyPr/>
                    <a:lstStyle/>
                    <a:p>
                      <a:pPr algn="l" fontAlgn="t"/>
                      <a:r>
                        <a:rPr lang="en-US" sz="1300">
                          <a:effectLst/>
                        </a:rPr>
                        <a:t>5</a:t>
                      </a:r>
                    </a:p>
                  </a:txBody>
                  <a:tcPr marL="68182" marR="68182" marT="34091" marB="34091">
                    <a:lnL>
                      <a:noFill/>
                    </a:lnL>
                    <a:lnR>
                      <a:noFill/>
                    </a:lnR>
                    <a:lnT>
                      <a:noFill/>
                    </a:lnT>
                    <a:lnB>
                      <a:noFill/>
                    </a:lnB>
                    <a:solidFill>
                      <a:srgbClr val="FFFCF0"/>
                    </a:solidFill>
                  </a:tcPr>
                </a:tc>
                <a:extLst>
                  <a:ext uri="{0D108BD9-81ED-4DB2-BD59-A6C34878D82A}">
                    <a16:rowId xmlns="" xmlns:a16="http://schemas.microsoft.com/office/drawing/2014/main" val="1498648445"/>
                  </a:ext>
                </a:extLst>
              </a:tr>
              <a:tr h="477272">
                <a:tc>
                  <a:txBody>
                    <a:bodyPr/>
                    <a:lstStyle/>
                    <a:p>
                      <a:pPr algn="l" fontAlgn="t"/>
                      <a:r>
                        <a:rPr lang="en-US" sz="1300" b="1">
                          <a:effectLst/>
                        </a:rPr>
                        <a:t>Direct observation</a:t>
                      </a:r>
                      <a:endParaRPr lang="en-US" sz="1300">
                        <a:effectLst/>
                      </a:endParaRPr>
                    </a:p>
                  </a:txBody>
                  <a:tcPr marL="68182" marR="68182" marT="34091" marB="34091">
                    <a:lnL>
                      <a:noFill/>
                    </a:lnL>
                    <a:lnR>
                      <a:noFill/>
                    </a:lnR>
                    <a:lnT>
                      <a:noFill/>
                    </a:lnT>
                    <a:lnB>
                      <a:noFill/>
                    </a:lnB>
                    <a:solidFill>
                      <a:srgbClr val="FFFCF0"/>
                    </a:solidFill>
                  </a:tcPr>
                </a:tc>
                <a:tc>
                  <a:txBody>
                    <a:bodyPr/>
                    <a:lstStyle/>
                    <a:p>
                      <a:pPr algn="l" fontAlgn="t"/>
                      <a:r>
                        <a:rPr lang="en-US" sz="1300">
                          <a:effectLst/>
                        </a:rPr>
                        <a:t>6</a:t>
                      </a:r>
                    </a:p>
                  </a:txBody>
                  <a:tcPr marL="68182" marR="68182" marT="34091" marB="34091">
                    <a:lnL>
                      <a:noFill/>
                    </a:lnL>
                    <a:lnR>
                      <a:noFill/>
                    </a:lnR>
                    <a:lnT>
                      <a:noFill/>
                    </a:lnT>
                    <a:lnB>
                      <a:noFill/>
                    </a:lnB>
                    <a:solidFill>
                      <a:srgbClr val="FFFCF0"/>
                    </a:solidFill>
                  </a:tcPr>
                </a:tc>
                <a:tc>
                  <a:txBody>
                    <a:bodyPr/>
                    <a:lstStyle/>
                    <a:p>
                      <a:pPr algn="l" fontAlgn="t"/>
                      <a:r>
                        <a:rPr lang="en-US" sz="1300">
                          <a:effectLst/>
                        </a:rPr>
                        <a:t>8</a:t>
                      </a:r>
                    </a:p>
                  </a:txBody>
                  <a:tcPr marL="68182" marR="68182" marT="34091" marB="34091">
                    <a:lnL>
                      <a:noFill/>
                    </a:lnL>
                    <a:lnR>
                      <a:noFill/>
                    </a:lnR>
                    <a:lnT>
                      <a:noFill/>
                    </a:lnT>
                    <a:lnB>
                      <a:noFill/>
                    </a:lnB>
                    <a:solidFill>
                      <a:srgbClr val="FFFCF0"/>
                    </a:solidFill>
                  </a:tcPr>
                </a:tc>
                <a:tc>
                  <a:txBody>
                    <a:bodyPr/>
                    <a:lstStyle/>
                    <a:p>
                      <a:pPr algn="l" fontAlgn="t"/>
                      <a:r>
                        <a:rPr lang="en-US" sz="1300">
                          <a:effectLst/>
                        </a:rPr>
                        <a:t>11</a:t>
                      </a:r>
                    </a:p>
                  </a:txBody>
                  <a:tcPr marL="68182" marR="68182" marT="34091" marB="34091">
                    <a:lnL>
                      <a:noFill/>
                    </a:lnL>
                    <a:lnR>
                      <a:noFill/>
                    </a:lnR>
                    <a:lnT>
                      <a:noFill/>
                    </a:lnT>
                    <a:lnB>
                      <a:noFill/>
                    </a:lnB>
                    <a:solidFill>
                      <a:srgbClr val="FFFCF0"/>
                    </a:solidFill>
                  </a:tcPr>
                </a:tc>
                <a:tc>
                  <a:txBody>
                    <a:bodyPr/>
                    <a:lstStyle/>
                    <a:p>
                      <a:pPr algn="l" fontAlgn="t"/>
                      <a:r>
                        <a:rPr lang="en-US" sz="1300">
                          <a:effectLst/>
                        </a:rPr>
                        <a:t>13</a:t>
                      </a:r>
                    </a:p>
                  </a:txBody>
                  <a:tcPr marL="68182" marR="68182" marT="34091" marB="34091">
                    <a:lnL>
                      <a:noFill/>
                    </a:lnL>
                    <a:lnR>
                      <a:noFill/>
                    </a:lnR>
                    <a:lnT>
                      <a:noFill/>
                    </a:lnT>
                    <a:lnB>
                      <a:noFill/>
                    </a:lnB>
                    <a:solidFill>
                      <a:srgbClr val="FFFCF0"/>
                    </a:solidFill>
                  </a:tcPr>
                </a:tc>
                <a:extLst>
                  <a:ext uri="{0D108BD9-81ED-4DB2-BD59-A6C34878D82A}">
                    <a16:rowId xmlns="" xmlns:a16="http://schemas.microsoft.com/office/drawing/2014/main" val="1632155808"/>
                  </a:ext>
                </a:extLst>
              </a:tr>
              <a:tr h="477272">
                <a:tc>
                  <a:txBody>
                    <a:bodyPr/>
                    <a:lstStyle/>
                    <a:p>
                      <a:pPr algn="l" fontAlgn="t"/>
                      <a:r>
                        <a:rPr lang="en-US" sz="1300" b="1">
                          <a:effectLst/>
                        </a:rPr>
                        <a:t>Multi Source Feedback</a:t>
                      </a:r>
                      <a:endParaRPr lang="en-US" sz="1300">
                        <a:effectLst/>
                      </a:endParaRPr>
                    </a:p>
                  </a:txBody>
                  <a:tcPr marL="68182" marR="68182" marT="34091" marB="34091">
                    <a:lnL>
                      <a:noFill/>
                    </a:lnL>
                    <a:lnR>
                      <a:noFill/>
                    </a:lnR>
                    <a:lnT>
                      <a:noFill/>
                    </a:lnT>
                    <a:lnB>
                      <a:noFill/>
                    </a:lnB>
                    <a:solidFill>
                      <a:srgbClr val="FFFCF0"/>
                    </a:solidFill>
                  </a:tcPr>
                </a:tc>
                <a:tc>
                  <a:txBody>
                    <a:bodyPr/>
                    <a:lstStyle/>
                    <a:p>
                      <a:pPr algn="l" fontAlgn="t"/>
                      <a:r>
                        <a:rPr lang="en-US" sz="1300">
                          <a:effectLst/>
                        </a:rPr>
                        <a:t>2</a:t>
                      </a:r>
                    </a:p>
                  </a:txBody>
                  <a:tcPr marL="68182" marR="68182" marT="34091" marB="34091">
                    <a:lnL>
                      <a:noFill/>
                    </a:lnL>
                    <a:lnR>
                      <a:noFill/>
                    </a:lnR>
                    <a:lnT>
                      <a:noFill/>
                    </a:lnT>
                    <a:lnB>
                      <a:noFill/>
                    </a:lnB>
                    <a:solidFill>
                      <a:srgbClr val="FFFCF0"/>
                    </a:solidFill>
                  </a:tcPr>
                </a:tc>
                <a:tc>
                  <a:txBody>
                    <a:bodyPr/>
                    <a:lstStyle/>
                    <a:p>
                      <a:pPr algn="l" fontAlgn="t"/>
                      <a:r>
                        <a:rPr lang="en-US" sz="1300">
                          <a:effectLst/>
                        </a:rPr>
                        <a:t>2</a:t>
                      </a:r>
                    </a:p>
                  </a:txBody>
                  <a:tcPr marL="68182" marR="68182" marT="34091" marB="34091">
                    <a:lnL>
                      <a:noFill/>
                    </a:lnL>
                    <a:lnR>
                      <a:noFill/>
                    </a:lnR>
                    <a:lnT>
                      <a:noFill/>
                    </a:lnT>
                    <a:lnB>
                      <a:noFill/>
                    </a:lnB>
                    <a:solidFill>
                      <a:srgbClr val="FFFCF0"/>
                    </a:solidFill>
                  </a:tcPr>
                </a:tc>
                <a:tc>
                  <a:txBody>
                    <a:bodyPr/>
                    <a:lstStyle/>
                    <a:p>
                      <a:pPr algn="l" fontAlgn="t"/>
                      <a:r>
                        <a:rPr lang="en-US" sz="1300">
                          <a:effectLst/>
                        </a:rPr>
                        <a:t>14</a:t>
                      </a:r>
                    </a:p>
                  </a:txBody>
                  <a:tcPr marL="68182" marR="68182" marT="34091" marB="34091">
                    <a:lnL>
                      <a:noFill/>
                    </a:lnL>
                    <a:lnR>
                      <a:noFill/>
                    </a:lnR>
                    <a:lnT>
                      <a:noFill/>
                    </a:lnT>
                    <a:lnB>
                      <a:noFill/>
                    </a:lnB>
                    <a:solidFill>
                      <a:srgbClr val="FFFCF0"/>
                    </a:solidFill>
                  </a:tcPr>
                </a:tc>
                <a:tc>
                  <a:txBody>
                    <a:bodyPr/>
                    <a:lstStyle/>
                    <a:p>
                      <a:pPr algn="l" fontAlgn="t"/>
                      <a:r>
                        <a:rPr lang="en-US" sz="1300">
                          <a:effectLst/>
                        </a:rPr>
                        <a:t>16</a:t>
                      </a:r>
                    </a:p>
                  </a:txBody>
                  <a:tcPr marL="68182" marR="68182" marT="34091" marB="34091">
                    <a:lnL>
                      <a:noFill/>
                    </a:lnL>
                    <a:lnR>
                      <a:noFill/>
                    </a:lnR>
                    <a:lnT>
                      <a:noFill/>
                    </a:lnT>
                    <a:lnB>
                      <a:noFill/>
                    </a:lnB>
                    <a:solidFill>
                      <a:srgbClr val="FFFCF0"/>
                    </a:solidFill>
                  </a:tcPr>
                </a:tc>
                <a:extLst>
                  <a:ext uri="{0D108BD9-81ED-4DB2-BD59-A6C34878D82A}">
                    <a16:rowId xmlns="" xmlns:a16="http://schemas.microsoft.com/office/drawing/2014/main" val="993737733"/>
                  </a:ext>
                </a:extLst>
              </a:tr>
              <a:tr h="477272">
                <a:tc>
                  <a:txBody>
                    <a:bodyPr/>
                    <a:lstStyle/>
                    <a:p>
                      <a:pPr algn="l" fontAlgn="t"/>
                      <a:r>
                        <a:rPr lang="en-US" sz="1300" b="1">
                          <a:effectLst/>
                        </a:rPr>
                        <a:t>Peer assessment</a:t>
                      </a:r>
                      <a:endParaRPr lang="en-US" sz="1300">
                        <a:effectLst/>
                      </a:endParaRPr>
                    </a:p>
                  </a:txBody>
                  <a:tcPr marL="68182" marR="68182" marT="34091" marB="34091">
                    <a:lnL>
                      <a:noFill/>
                    </a:lnL>
                    <a:lnR>
                      <a:noFill/>
                    </a:lnR>
                    <a:lnT>
                      <a:noFill/>
                    </a:lnT>
                    <a:lnB>
                      <a:noFill/>
                    </a:lnB>
                    <a:solidFill>
                      <a:srgbClr val="FFFCF0"/>
                    </a:solidFill>
                  </a:tcPr>
                </a:tc>
                <a:tc>
                  <a:txBody>
                    <a:bodyPr/>
                    <a:lstStyle/>
                    <a:p>
                      <a:pPr algn="l" fontAlgn="t"/>
                      <a:r>
                        <a:rPr lang="en-US" sz="1300">
                          <a:effectLst/>
                        </a:rPr>
                        <a:t>1</a:t>
                      </a:r>
                    </a:p>
                  </a:txBody>
                  <a:tcPr marL="68182" marR="68182" marT="34091" marB="34091">
                    <a:lnL>
                      <a:noFill/>
                    </a:lnL>
                    <a:lnR>
                      <a:noFill/>
                    </a:lnR>
                    <a:lnT>
                      <a:noFill/>
                    </a:lnT>
                    <a:lnB>
                      <a:noFill/>
                    </a:lnB>
                    <a:solidFill>
                      <a:srgbClr val="FFFCF0"/>
                    </a:solidFill>
                  </a:tcPr>
                </a:tc>
                <a:tc>
                  <a:txBody>
                    <a:bodyPr/>
                    <a:lstStyle/>
                    <a:p>
                      <a:pPr algn="l" fontAlgn="t"/>
                      <a:r>
                        <a:rPr lang="en-US" sz="1300">
                          <a:effectLst/>
                        </a:rPr>
                        <a:t>1</a:t>
                      </a:r>
                    </a:p>
                  </a:txBody>
                  <a:tcPr marL="68182" marR="68182" marT="34091" marB="34091">
                    <a:lnL>
                      <a:noFill/>
                    </a:lnL>
                    <a:lnR>
                      <a:noFill/>
                    </a:lnR>
                    <a:lnT>
                      <a:noFill/>
                    </a:lnT>
                    <a:lnB>
                      <a:noFill/>
                    </a:lnB>
                    <a:solidFill>
                      <a:srgbClr val="FFFCF0"/>
                    </a:solidFill>
                  </a:tcPr>
                </a:tc>
                <a:tc>
                  <a:txBody>
                    <a:bodyPr/>
                    <a:lstStyle/>
                    <a:p>
                      <a:pPr algn="l" fontAlgn="t"/>
                      <a:endParaRPr lang="en-US" sz="1300">
                        <a:effectLst/>
                      </a:endParaRPr>
                    </a:p>
                  </a:txBody>
                  <a:tcPr marL="68182" marR="68182" marT="34091" marB="34091">
                    <a:lnL>
                      <a:noFill/>
                    </a:lnL>
                    <a:lnR>
                      <a:noFill/>
                    </a:lnR>
                    <a:lnT>
                      <a:noFill/>
                    </a:lnT>
                    <a:lnB>
                      <a:noFill/>
                    </a:lnB>
                    <a:solidFill>
                      <a:srgbClr val="FFFCF0"/>
                    </a:solidFill>
                  </a:tcPr>
                </a:tc>
                <a:tc>
                  <a:txBody>
                    <a:bodyPr/>
                    <a:lstStyle/>
                    <a:p>
                      <a:pPr algn="l" fontAlgn="t"/>
                      <a:endParaRPr lang="en-US" sz="1300">
                        <a:effectLst/>
                      </a:endParaRPr>
                    </a:p>
                  </a:txBody>
                  <a:tcPr marL="68182" marR="68182" marT="34091" marB="34091">
                    <a:lnL>
                      <a:noFill/>
                    </a:lnL>
                    <a:lnR>
                      <a:noFill/>
                    </a:lnR>
                    <a:lnT>
                      <a:noFill/>
                    </a:lnT>
                    <a:lnB>
                      <a:noFill/>
                    </a:lnB>
                    <a:solidFill>
                      <a:srgbClr val="FFFCF0"/>
                    </a:solidFill>
                  </a:tcPr>
                </a:tc>
                <a:extLst>
                  <a:ext uri="{0D108BD9-81ED-4DB2-BD59-A6C34878D82A}">
                    <a16:rowId xmlns="" xmlns:a16="http://schemas.microsoft.com/office/drawing/2014/main" val="836704813"/>
                  </a:ext>
                </a:extLst>
              </a:tr>
              <a:tr h="477272">
                <a:tc>
                  <a:txBody>
                    <a:bodyPr/>
                    <a:lstStyle/>
                    <a:p>
                      <a:pPr algn="l" fontAlgn="t"/>
                      <a:r>
                        <a:rPr lang="en-US" sz="1300" b="1">
                          <a:effectLst/>
                        </a:rPr>
                        <a:t>Patients’ opinion</a:t>
                      </a:r>
                      <a:endParaRPr lang="en-US" sz="1300">
                        <a:effectLst/>
                      </a:endParaRPr>
                    </a:p>
                  </a:txBody>
                  <a:tcPr marL="68182" marR="68182" marT="34091" marB="34091">
                    <a:lnL>
                      <a:noFill/>
                    </a:lnL>
                    <a:lnR>
                      <a:noFill/>
                    </a:lnR>
                    <a:lnT>
                      <a:noFill/>
                    </a:lnT>
                    <a:lnB>
                      <a:noFill/>
                    </a:lnB>
                    <a:solidFill>
                      <a:srgbClr val="FFFCF0"/>
                    </a:solidFill>
                  </a:tcPr>
                </a:tc>
                <a:tc>
                  <a:txBody>
                    <a:bodyPr/>
                    <a:lstStyle/>
                    <a:p>
                      <a:pPr algn="l" fontAlgn="t"/>
                      <a:r>
                        <a:rPr lang="en-US" sz="1300">
                          <a:effectLst/>
                        </a:rPr>
                        <a:t>1</a:t>
                      </a:r>
                    </a:p>
                  </a:txBody>
                  <a:tcPr marL="68182" marR="68182" marT="34091" marB="34091">
                    <a:lnL>
                      <a:noFill/>
                    </a:lnL>
                    <a:lnR>
                      <a:noFill/>
                    </a:lnR>
                    <a:lnT>
                      <a:noFill/>
                    </a:lnT>
                    <a:lnB>
                      <a:noFill/>
                    </a:lnB>
                    <a:solidFill>
                      <a:srgbClr val="FFFCF0"/>
                    </a:solidFill>
                  </a:tcPr>
                </a:tc>
                <a:tc>
                  <a:txBody>
                    <a:bodyPr/>
                    <a:lstStyle/>
                    <a:p>
                      <a:pPr algn="l" fontAlgn="t"/>
                      <a:r>
                        <a:rPr lang="en-US" sz="1300">
                          <a:effectLst/>
                        </a:rPr>
                        <a:t>1</a:t>
                      </a:r>
                    </a:p>
                  </a:txBody>
                  <a:tcPr marL="68182" marR="68182" marT="34091" marB="34091">
                    <a:lnL>
                      <a:noFill/>
                    </a:lnL>
                    <a:lnR>
                      <a:noFill/>
                    </a:lnR>
                    <a:lnT>
                      <a:noFill/>
                    </a:lnT>
                    <a:lnB>
                      <a:noFill/>
                    </a:lnB>
                    <a:solidFill>
                      <a:srgbClr val="FFFCF0"/>
                    </a:solidFill>
                  </a:tcPr>
                </a:tc>
                <a:tc>
                  <a:txBody>
                    <a:bodyPr/>
                    <a:lstStyle/>
                    <a:p>
                      <a:pPr algn="l" fontAlgn="t"/>
                      <a:endParaRPr lang="en-US" sz="1300">
                        <a:effectLst/>
                      </a:endParaRPr>
                    </a:p>
                  </a:txBody>
                  <a:tcPr marL="68182" marR="68182" marT="34091" marB="34091">
                    <a:lnL>
                      <a:noFill/>
                    </a:lnL>
                    <a:lnR>
                      <a:noFill/>
                    </a:lnR>
                    <a:lnT>
                      <a:noFill/>
                    </a:lnT>
                    <a:lnB>
                      <a:noFill/>
                    </a:lnB>
                    <a:solidFill>
                      <a:srgbClr val="FFFCF0"/>
                    </a:solidFill>
                  </a:tcPr>
                </a:tc>
                <a:tc>
                  <a:txBody>
                    <a:bodyPr/>
                    <a:lstStyle/>
                    <a:p>
                      <a:pPr algn="l" fontAlgn="t"/>
                      <a:endParaRPr lang="en-US" sz="1300">
                        <a:effectLst/>
                      </a:endParaRPr>
                    </a:p>
                  </a:txBody>
                  <a:tcPr marL="68182" marR="68182" marT="34091" marB="34091">
                    <a:lnL>
                      <a:noFill/>
                    </a:lnL>
                    <a:lnR>
                      <a:noFill/>
                    </a:lnR>
                    <a:lnT>
                      <a:noFill/>
                    </a:lnT>
                    <a:lnB>
                      <a:noFill/>
                    </a:lnB>
                    <a:solidFill>
                      <a:srgbClr val="FFFCF0"/>
                    </a:solidFill>
                  </a:tcPr>
                </a:tc>
                <a:extLst>
                  <a:ext uri="{0D108BD9-81ED-4DB2-BD59-A6C34878D82A}">
                    <a16:rowId xmlns="" xmlns:a16="http://schemas.microsoft.com/office/drawing/2014/main" val="75700739"/>
                  </a:ext>
                </a:extLst>
              </a:tr>
              <a:tr h="477272">
                <a:tc>
                  <a:txBody>
                    <a:bodyPr/>
                    <a:lstStyle/>
                    <a:p>
                      <a:pPr algn="l" fontAlgn="t"/>
                      <a:r>
                        <a:rPr lang="en-US" sz="1300" b="1">
                          <a:effectLst/>
                        </a:rPr>
                        <a:t>Role model evaluation</a:t>
                      </a:r>
                      <a:endParaRPr lang="en-US" sz="1300">
                        <a:effectLst/>
                      </a:endParaRPr>
                    </a:p>
                  </a:txBody>
                  <a:tcPr marL="68182" marR="68182" marT="34091" marB="34091">
                    <a:lnL>
                      <a:noFill/>
                    </a:lnL>
                    <a:lnR>
                      <a:noFill/>
                    </a:lnR>
                    <a:lnT>
                      <a:noFill/>
                    </a:lnT>
                    <a:lnB>
                      <a:noFill/>
                    </a:lnB>
                    <a:solidFill>
                      <a:srgbClr val="FFFCF0"/>
                    </a:solidFill>
                  </a:tcPr>
                </a:tc>
                <a:tc>
                  <a:txBody>
                    <a:bodyPr/>
                    <a:lstStyle/>
                    <a:p>
                      <a:pPr algn="l" fontAlgn="t"/>
                      <a:r>
                        <a:rPr lang="en-US" sz="1300">
                          <a:effectLst/>
                        </a:rPr>
                        <a:t>4</a:t>
                      </a:r>
                    </a:p>
                  </a:txBody>
                  <a:tcPr marL="68182" marR="68182" marT="34091" marB="34091">
                    <a:lnL>
                      <a:noFill/>
                    </a:lnL>
                    <a:lnR>
                      <a:noFill/>
                    </a:lnR>
                    <a:lnT>
                      <a:noFill/>
                    </a:lnT>
                    <a:lnB>
                      <a:noFill/>
                    </a:lnB>
                    <a:solidFill>
                      <a:srgbClr val="FFFCF0"/>
                    </a:solidFill>
                  </a:tcPr>
                </a:tc>
                <a:tc>
                  <a:txBody>
                    <a:bodyPr/>
                    <a:lstStyle/>
                    <a:p>
                      <a:pPr algn="l" fontAlgn="t"/>
                      <a:r>
                        <a:rPr lang="en-US" sz="1300">
                          <a:effectLst/>
                        </a:rPr>
                        <a:t>4</a:t>
                      </a:r>
                    </a:p>
                  </a:txBody>
                  <a:tcPr marL="68182" marR="68182" marT="34091" marB="34091">
                    <a:lnL>
                      <a:noFill/>
                    </a:lnL>
                    <a:lnR>
                      <a:noFill/>
                    </a:lnR>
                    <a:lnT>
                      <a:noFill/>
                    </a:lnT>
                    <a:lnB>
                      <a:noFill/>
                    </a:lnB>
                    <a:solidFill>
                      <a:srgbClr val="FFFCF0"/>
                    </a:solidFill>
                  </a:tcPr>
                </a:tc>
                <a:tc>
                  <a:txBody>
                    <a:bodyPr/>
                    <a:lstStyle/>
                    <a:p>
                      <a:pPr algn="l" fontAlgn="t"/>
                      <a:r>
                        <a:rPr lang="en-US" sz="1300">
                          <a:effectLst/>
                        </a:rPr>
                        <a:t>4</a:t>
                      </a:r>
                    </a:p>
                  </a:txBody>
                  <a:tcPr marL="68182" marR="68182" marT="34091" marB="34091">
                    <a:lnL>
                      <a:noFill/>
                    </a:lnL>
                    <a:lnR>
                      <a:noFill/>
                    </a:lnR>
                    <a:lnT>
                      <a:noFill/>
                    </a:lnT>
                    <a:lnB>
                      <a:noFill/>
                    </a:lnB>
                    <a:solidFill>
                      <a:srgbClr val="FFFCF0"/>
                    </a:solidFill>
                  </a:tcPr>
                </a:tc>
                <a:tc>
                  <a:txBody>
                    <a:bodyPr/>
                    <a:lstStyle/>
                    <a:p>
                      <a:pPr algn="l" fontAlgn="t"/>
                      <a:r>
                        <a:rPr lang="en-US" sz="1300">
                          <a:effectLst/>
                        </a:rPr>
                        <a:t>4</a:t>
                      </a:r>
                    </a:p>
                  </a:txBody>
                  <a:tcPr marL="68182" marR="68182" marT="34091" marB="34091">
                    <a:lnL>
                      <a:noFill/>
                    </a:lnL>
                    <a:lnR>
                      <a:noFill/>
                    </a:lnR>
                    <a:lnT>
                      <a:noFill/>
                    </a:lnT>
                    <a:lnB>
                      <a:noFill/>
                    </a:lnB>
                    <a:solidFill>
                      <a:srgbClr val="FFFCF0"/>
                    </a:solidFill>
                  </a:tcPr>
                </a:tc>
                <a:extLst>
                  <a:ext uri="{0D108BD9-81ED-4DB2-BD59-A6C34878D82A}">
                    <a16:rowId xmlns="" xmlns:a16="http://schemas.microsoft.com/office/drawing/2014/main" val="3544572150"/>
                  </a:ext>
                </a:extLst>
              </a:tr>
              <a:tr h="681818">
                <a:tc>
                  <a:txBody>
                    <a:bodyPr/>
                    <a:lstStyle/>
                    <a:p>
                      <a:pPr algn="l" fontAlgn="t"/>
                      <a:r>
                        <a:rPr lang="en-US" sz="1300" b="1">
                          <a:effectLst/>
                        </a:rPr>
                        <a:t>Professionalism environment</a:t>
                      </a:r>
                      <a:endParaRPr lang="en-US" sz="1300">
                        <a:effectLst/>
                      </a:endParaRPr>
                    </a:p>
                  </a:txBody>
                  <a:tcPr marL="68182" marR="68182" marT="34091" marB="34091">
                    <a:lnL>
                      <a:noFill/>
                    </a:lnL>
                    <a:lnR>
                      <a:noFill/>
                    </a:lnR>
                    <a:lnT>
                      <a:noFill/>
                    </a:lnT>
                    <a:lnB>
                      <a:noFill/>
                    </a:lnB>
                    <a:solidFill>
                      <a:srgbClr val="FFFCF0"/>
                    </a:solidFill>
                  </a:tcPr>
                </a:tc>
                <a:tc>
                  <a:txBody>
                    <a:bodyPr/>
                    <a:lstStyle/>
                    <a:p>
                      <a:endParaRPr lang="en-US" sz="1300"/>
                    </a:p>
                  </a:txBody>
                  <a:tcPr marL="68182" marR="68182" marT="34091" marB="34091">
                    <a:lnL>
                      <a:noFill/>
                    </a:lnL>
                    <a:lnT>
                      <a:noFill/>
                    </a:lnT>
                  </a:tcPr>
                </a:tc>
                <a:tc>
                  <a:txBody>
                    <a:bodyPr/>
                    <a:lstStyle/>
                    <a:p>
                      <a:endParaRPr lang="en-US" sz="1300"/>
                    </a:p>
                  </a:txBody>
                  <a:tcPr marL="68182" marR="68182" marT="34091" marB="34091">
                    <a:lnT>
                      <a:noFill/>
                    </a:lnT>
                  </a:tcPr>
                </a:tc>
                <a:tc>
                  <a:txBody>
                    <a:bodyPr/>
                    <a:lstStyle/>
                    <a:p>
                      <a:endParaRPr lang="en-US" sz="1300"/>
                    </a:p>
                  </a:txBody>
                  <a:tcPr marL="68182" marR="68182" marT="34091" marB="34091">
                    <a:lnT>
                      <a:noFill/>
                    </a:lnT>
                  </a:tcPr>
                </a:tc>
                <a:tc>
                  <a:txBody>
                    <a:bodyPr/>
                    <a:lstStyle/>
                    <a:p>
                      <a:endParaRPr lang="en-US" sz="1300" dirty="0"/>
                    </a:p>
                  </a:txBody>
                  <a:tcPr marL="68182" marR="68182" marT="34091" marB="34091">
                    <a:lnT>
                      <a:noFill/>
                    </a:lnT>
                  </a:tcPr>
                </a:tc>
                <a:extLst>
                  <a:ext uri="{0D108BD9-81ED-4DB2-BD59-A6C34878D82A}">
                    <a16:rowId xmlns="" xmlns:a16="http://schemas.microsoft.com/office/drawing/2014/main" val="1032915079"/>
                  </a:ext>
                </a:extLst>
              </a:tr>
            </a:tbl>
          </a:graphicData>
        </a:graphic>
      </p:graphicFrame>
    </p:spTree>
    <p:extLst>
      <p:ext uri="{BB962C8B-B14F-4D97-AF65-F5344CB8AC3E}">
        <p14:creationId xmlns:p14="http://schemas.microsoft.com/office/powerpoint/2010/main" val="422431623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fa-IR" dirty="0" smtClean="0"/>
              <a:t>مشاهده رفتار               </a:t>
            </a:r>
            <a:endParaRPr lang="en-US" dirty="0"/>
          </a:p>
        </p:txBody>
      </p:sp>
      <p:sp>
        <p:nvSpPr>
          <p:cNvPr id="3" name="Content Placeholder 2"/>
          <p:cNvSpPr>
            <a:spLocks noGrp="1"/>
          </p:cNvSpPr>
          <p:nvPr>
            <p:ph idx="1"/>
          </p:nvPr>
        </p:nvSpPr>
        <p:spPr>
          <a:xfrm>
            <a:off x="683568" y="1916832"/>
            <a:ext cx="7543801" cy="4023360"/>
          </a:xfrm>
        </p:spPr>
        <p:txBody>
          <a:bodyPr>
            <a:normAutofit/>
          </a:bodyPr>
          <a:lstStyle/>
          <a:p>
            <a:pPr algn="ctr"/>
            <a:r>
              <a:rPr lang="en-US" sz="8800" dirty="0" smtClean="0"/>
              <a:t>slip </a:t>
            </a:r>
            <a:r>
              <a:rPr lang="en-US" sz="8800" dirty="0"/>
              <a:t>or pattern</a:t>
            </a:r>
          </a:p>
        </p:txBody>
      </p:sp>
    </p:spTree>
    <p:extLst>
      <p:ext uri="{BB962C8B-B14F-4D97-AF65-F5344CB8AC3E}">
        <p14:creationId xmlns:p14="http://schemas.microsoft.com/office/powerpoint/2010/main" val="9901201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ctr"/>
            <a:r>
              <a:rPr lang="fa-IR" sz="6000" dirty="0" smtClean="0"/>
              <a:t> </a:t>
            </a:r>
          </a:p>
          <a:p>
            <a:pPr algn="ctr"/>
            <a:r>
              <a:rPr lang="fa-IR" sz="6000" dirty="0" smtClean="0"/>
              <a:t>مثال ها و مصداق های رفتار حرفه مندانه                 </a:t>
            </a:r>
            <a:endParaRPr lang="en-US" sz="6000" dirty="0"/>
          </a:p>
        </p:txBody>
      </p:sp>
    </p:spTree>
    <p:extLst>
      <p:ext uri="{BB962C8B-B14F-4D97-AF65-F5344CB8AC3E}">
        <p14:creationId xmlns:p14="http://schemas.microsoft.com/office/powerpoint/2010/main" val="227607782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Professionalism</a:t>
            </a:r>
            <a:br>
              <a:rPr lang="en-GB" dirty="0" smtClean="0"/>
            </a:br>
            <a:r>
              <a:rPr lang="en-GB" dirty="0" smtClean="0"/>
              <a:t>GMC ethical duties of doctors </a:t>
            </a:r>
            <a:endParaRPr lang="en-GB" dirty="0"/>
          </a:p>
        </p:txBody>
      </p:sp>
      <p:sp>
        <p:nvSpPr>
          <p:cNvPr id="3" name="Content Placeholder 2"/>
          <p:cNvSpPr>
            <a:spLocks noGrp="1"/>
          </p:cNvSpPr>
          <p:nvPr>
            <p:ph idx="1"/>
          </p:nvPr>
        </p:nvSpPr>
        <p:spPr/>
        <p:txBody>
          <a:bodyPr>
            <a:normAutofit/>
          </a:bodyPr>
          <a:lstStyle/>
          <a:p>
            <a:r>
              <a:rPr lang="en-GB" dirty="0" smtClean="0"/>
              <a:t>Treat every patient politely and considerately</a:t>
            </a:r>
          </a:p>
          <a:p>
            <a:r>
              <a:rPr lang="en-GB" dirty="0" smtClean="0"/>
              <a:t>Recognize limits of you professional competence</a:t>
            </a:r>
          </a:p>
          <a:p>
            <a:r>
              <a:rPr lang="en-GB" dirty="0" smtClean="0"/>
              <a:t>Be honest and trustworthy </a:t>
            </a:r>
          </a:p>
          <a:p>
            <a:r>
              <a:rPr lang="en-GB" dirty="0" smtClean="0"/>
              <a:t>Respect and protect confidential information</a:t>
            </a:r>
          </a:p>
          <a:p>
            <a:r>
              <a:rPr lang="en-GB" dirty="0" smtClean="0"/>
              <a:t>Make sure that your personal beliefs does not prejudice your patients care</a:t>
            </a:r>
          </a:p>
          <a:p>
            <a:r>
              <a:rPr lang="en-GB" dirty="0" smtClean="0"/>
              <a:t>Act quickly if you think you/your colleagues are not fit for practice  </a:t>
            </a:r>
            <a:endParaRPr lang="en-GB" dirty="0"/>
          </a:p>
        </p:txBody>
      </p:sp>
    </p:spTree>
    <p:extLst>
      <p:ext uri="{BB962C8B-B14F-4D97-AF65-F5344CB8AC3E}">
        <p14:creationId xmlns:p14="http://schemas.microsoft.com/office/powerpoint/2010/main" val="25304732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Live ethically as a doctor </a:t>
            </a:r>
            <a:endParaRPr lang="en-GB" dirty="0"/>
          </a:p>
        </p:txBody>
      </p:sp>
      <p:sp>
        <p:nvSpPr>
          <p:cNvPr id="3" name="Content Placeholder 2"/>
          <p:cNvSpPr>
            <a:spLocks noGrp="1"/>
          </p:cNvSpPr>
          <p:nvPr>
            <p:ph idx="1"/>
          </p:nvPr>
        </p:nvSpPr>
        <p:spPr/>
        <p:txBody>
          <a:bodyPr/>
          <a:lstStyle/>
          <a:p>
            <a:r>
              <a:rPr lang="en-GB" dirty="0" smtClean="0"/>
              <a:t>Your fist concern must be the care of your patient</a:t>
            </a:r>
          </a:p>
          <a:p>
            <a:r>
              <a:rPr lang="en-GB" dirty="0" smtClean="0"/>
              <a:t>Remain fit for practice or leave it</a:t>
            </a:r>
          </a:p>
          <a:p>
            <a:r>
              <a:rPr lang="en-GB" dirty="0" smtClean="0"/>
              <a:t>Listen to patients and respect their views </a:t>
            </a:r>
          </a:p>
          <a:p>
            <a:r>
              <a:rPr lang="en-GB" dirty="0" smtClean="0"/>
              <a:t>Give patient information in way they can understand</a:t>
            </a:r>
          </a:p>
          <a:p>
            <a:r>
              <a:rPr lang="en-GB" dirty="0" smtClean="0"/>
              <a:t>Respect the right of patient in decision making</a:t>
            </a:r>
          </a:p>
          <a:p>
            <a:r>
              <a:rPr lang="en-GB" dirty="0" smtClean="0"/>
              <a:t>Do not ask for </a:t>
            </a:r>
            <a:r>
              <a:rPr lang="en-GB" smtClean="0"/>
              <a:t>a favour </a:t>
            </a:r>
            <a:r>
              <a:rPr lang="en-GB" dirty="0" smtClean="0"/>
              <a:t>from a patient </a:t>
            </a:r>
            <a:endParaRPr lang="en-GB" dirty="0"/>
          </a:p>
        </p:txBody>
      </p:sp>
    </p:spTree>
    <p:extLst>
      <p:ext uri="{BB962C8B-B14F-4D97-AF65-F5344CB8AC3E}">
        <p14:creationId xmlns:p14="http://schemas.microsoft.com/office/powerpoint/2010/main" val="2221936653"/>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Live ethically as a doctor </a:t>
            </a:r>
            <a:br>
              <a:rPr lang="en-GB" dirty="0" smtClean="0"/>
            </a:br>
            <a:r>
              <a:rPr lang="en-GB" dirty="0" smtClean="0"/>
              <a:t>continued</a:t>
            </a:r>
            <a:endParaRPr lang="en-GB" dirty="0"/>
          </a:p>
        </p:txBody>
      </p:sp>
      <p:sp>
        <p:nvSpPr>
          <p:cNvPr id="3" name="Content Placeholder 2"/>
          <p:cNvSpPr>
            <a:spLocks noGrp="1"/>
          </p:cNvSpPr>
          <p:nvPr>
            <p:ph idx="1"/>
          </p:nvPr>
        </p:nvSpPr>
        <p:spPr/>
        <p:txBody>
          <a:bodyPr/>
          <a:lstStyle/>
          <a:p>
            <a:r>
              <a:rPr lang="en-GB" dirty="0" smtClean="0"/>
              <a:t>Provide comfort and preserve human dignity in face of pain and extreme breakdown</a:t>
            </a:r>
          </a:p>
          <a:p>
            <a:r>
              <a:rPr lang="en-GB" dirty="0" smtClean="0"/>
              <a:t>Help patients to cope with life style consequences of their illness</a:t>
            </a:r>
          </a:p>
          <a:p>
            <a:r>
              <a:rPr lang="en-GB" dirty="0" smtClean="0"/>
              <a:t>Recognise and understand your underlying assumptions that hinder your best practice</a:t>
            </a:r>
          </a:p>
          <a:p>
            <a:r>
              <a:rPr lang="en-GB" dirty="0" smtClean="0"/>
              <a:t>Accept your are not an exception but an opportunity  </a:t>
            </a:r>
            <a:endParaRPr lang="en-GB" dirty="0"/>
          </a:p>
        </p:txBody>
      </p:sp>
    </p:spTree>
    <p:extLst>
      <p:ext uri="{BB962C8B-B14F-4D97-AF65-F5344CB8AC3E}">
        <p14:creationId xmlns:p14="http://schemas.microsoft.com/office/powerpoint/2010/main" val="210155758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noChangeAspect="1"/>
          </p:cNvGrpSpPr>
          <p:nvPr/>
        </p:nvGrpSpPr>
        <p:grpSpPr bwMode="auto">
          <a:xfrm>
            <a:off x="381000" y="0"/>
            <a:ext cx="8382000" cy="6477000"/>
            <a:chOff x="1800" y="1440"/>
            <a:chExt cx="8640" cy="6120"/>
          </a:xfrm>
        </p:grpSpPr>
        <p:sp>
          <p:nvSpPr>
            <p:cNvPr id="6148" name="AutoShape 3"/>
            <p:cNvSpPr>
              <a:spLocks noChangeAspect="1" noChangeArrowheads="1"/>
            </p:cNvSpPr>
            <p:nvPr/>
          </p:nvSpPr>
          <p:spPr bwMode="auto">
            <a:xfrm>
              <a:off x="1800" y="1440"/>
              <a:ext cx="8640" cy="6120"/>
            </a:xfrm>
            <a:prstGeom prst="rect">
              <a:avLst/>
            </a:prstGeom>
            <a:noFill/>
            <a:ln w="9525">
              <a:noFill/>
              <a:miter lim="800000"/>
              <a:headEnd/>
              <a:tailEnd/>
            </a:ln>
          </p:spPr>
          <p:txBody>
            <a:bodyPr/>
            <a:lstStyle/>
            <a:p>
              <a:endParaRPr lang="en-US"/>
            </a:p>
          </p:txBody>
        </p:sp>
        <p:sp>
          <p:nvSpPr>
            <p:cNvPr id="6149" name="Rectangle 4"/>
            <p:cNvSpPr>
              <a:spLocks noChangeArrowheads="1"/>
            </p:cNvSpPr>
            <p:nvPr/>
          </p:nvSpPr>
          <p:spPr bwMode="auto">
            <a:xfrm>
              <a:off x="2659" y="6570"/>
              <a:ext cx="6480" cy="810"/>
            </a:xfrm>
            <a:prstGeom prst="rect">
              <a:avLst/>
            </a:prstGeom>
            <a:solidFill>
              <a:srgbClr val="FFFFFF"/>
            </a:solidFill>
            <a:ln w="9525">
              <a:solidFill>
                <a:srgbClr val="000000"/>
              </a:solidFill>
              <a:miter lim="800000"/>
              <a:headEnd/>
              <a:tailEnd/>
            </a:ln>
          </p:spPr>
          <p:txBody>
            <a:bodyPr/>
            <a:lstStyle/>
            <a:p>
              <a:pPr eaLnBrk="0" hangingPunct="0"/>
              <a:r>
                <a:rPr lang="en-US" sz="2000" dirty="0"/>
                <a:t>Clinical Competence (Knowledge of </a:t>
              </a:r>
              <a:r>
                <a:rPr lang="en-US" sz="2000" dirty="0" smtClean="0"/>
                <a:t>Medicine</a:t>
              </a:r>
              <a:endParaRPr lang="fa-IR" sz="2000" dirty="0" smtClean="0"/>
            </a:p>
            <a:p>
              <a:pPr eaLnBrk="0" hangingPunct="0"/>
              <a:r>
                <a:rPr lang="fa-IR" sz="2000" dirty="0" smtClean="0"/>
                <a:t>توانمندی بالینی (دانش پزشکی )                      </a:t>
              </a:r>
            </a:p>
            <a:p>
              <a:pPr eaLnBrk="0" hangingPunct="0"/>
              <a:r>
                <a:rPr lang="fa-IR" sz="2000" dirty="0" smtClean="0">
                  <a:solidFill>
                    <a:schemeClr val="bg2"/>
                  </a:solidFill>
                </a:rPr>
                <a:t>ددددددددددددددددددد</a:t>
              </a:r>
              <a:r>
                <a:rPr lang="en-US" sz="2000" dirty="0" smtClean="0">
                  <a:solidFill>
                    <a:schemeClr val="bg2"/>
                  </a:solidFill>
                </a:rPr>
                <a:t>)</a:t>
              </a:r>
              <a:r>
                <a:rPr lang="fa-IR" sz="2000" dirty="0" smtClean="0">
                  <a:solidFill>
                    <a:schemeClr val="bg2"/>
                  </a:solidFill>
                </a:rPr>
                <a:t>د</a:t>
              </a:r>
            </a:p>
          </p:txBody>
        </p:sp>
        <p:sp>
          <p:nvSpPr>
            <p:cNvPr id="6150" name="Rectangle 5"/>
            <p:cNvSpPr>
              <a:spLocks noChangeArrowheads="1"/>
            </p:cNvSpPr>
            <p:nvPr/>
          </p:nvSpPr>
          <p:spPr bwMode="auto">
            <a:xfrm>
              <a:off x="3027" y="5895"/>
              <a:ext cx="5760" cy="653"/>
            </a:xfrm>
            <a:prstGeom prst="rect">
              <a:avLst/>
            </a:prstGeom>
            <a:solidFill>
              <a:srgbClr val="FFFFFF"/>
            </a:solidFill>
            <a:ln w="9525">
              <a:solidFill>
                <a:srgbClr val="000000"/>
              </a:solidFill>
              <a:miter lim="800000"/>
              <a:headEnd/>
              <a:tailEnd/>
            </a:ln>
          </p:spPr>
          <p:txBody>
            <a:bodyPr/>
            <a:lstStyle/>
            <a:p>
              <a:pPr eaLnBrk="0" hangingPunct="0"/>
              <a:r>
                <a:rPr lang="fa-IR" sz="2000" dirty="0" smtClean="0"/>
                <a:t>                    </a:t>
              </a:r>
              <a:r>
                <a:rPr lang="en-US" sz="2000" dirty="0" smtClean="0"/>
                <a:t>Communication Skills</a:t>
              </a:r>
              <a:endParaRPr lang="fa-IR" sz="2000" dirty="0" smtClean="0"/>
            </a:p>
            <a:p>
              <a:pPr eaLnBrk="0" hangingPunct="0"/>
              <a:r>
                <a:rPr lang="fa-IR" sz="2000" dirty="0" smtClean="0"/>
                <a:t>مهارتهای ارتباطی                           </a:t>
              </a:r>
              <a:endParaRPr lang="en-US" sz="2000" dirty="0"/>
            </a:p>
          </p:txBody>
        </p:sp>
        <p:sp>
          <p:nvSpPr>
            <p:cNvPr id="6151" name="Rectangle 6"/>
            <p:cNvSpPr>
              <a:spLocks noChangeArrowheads="1"/>
            </p:cNvSpPr>
            <p:nvPr/>
          </p:nvSpPr>
          <p:spPr bwMode="auto">
            <a:xfrm>
              <a:off x="3395" y="5288"/>
              <a:ext cx="5040" cy="607"/>
            </a:xfrm>
            <a:prstGeom prst="rect">
              <a:avLst/>
            </a:prstGeom>
            <a:solidFill>
              <a:srgbClr val="FFFFFF"/>
            </a:solidFill>
            <a:ln w="9525">
              <a:solidFill>
                <a:srgbClr val="000000"/>
              </a:solidFill>
              <a:miter lim="800000"/>
              <a:headEnd/>
              <a:tailEnd/>
            </a:ln>
          </p:spPr>
          <p:txBody>
            <a:bodyPr/>
            <a:lstStyle/>
            <a:p>
              <a:pPr eaLnBrk="0" hangingPunct="0"/>
              <a:r>
                <a:rPr lang="en-US" sz="2000" dirty="0"/>
                <a:t>Ethical and Legal </a:t>
              </a:r>
              <a:r>
                <a:rPr lang="en-US" sz="2000" dirty="0" smtClean="0"/>
                <a:t>Understanding</a:t>
              </a:r>
              <a:endParaRPr lang="fa-IR" sz="2000" dirty="0" smtClean="0"/>
            </a:p>
            <a:p>
              <a:pPr eaLnBrk="0" hangingPunct="0"/>
              <a:r>
                <a:rPr lang="fa-IR" sz="2000" dirty="0" smtClean="0"/>
                <a:t>درک مسائل قانونی و اخلاقی           </a:t>
              </a:r>
              <a:endParaRPr lang="en-US" sz="2000" dirty="0"/>
            </a:p>
          </p:txBody>
        </p:sp>
        <p:sp>
          <p:nvSpPr>
            <p:cNvPr id="6152" name="Rectangle 7"/>
            <p:cNvSpPr>
              <a:spLocks noChangeArrowheads="1"/>
            </p:cNvSpPr>
            <p:nvPr/>
          </p:nvSpPr>
          <p:spPr bwMode="auto">
            <a:xfrm>
              <a:off x="3616" y="2925"/>
              <a:ext cx="540" cy="2340"/>
            </a:xfrm>
            <a:prstGeom prst="rect">
              <a:avLst/>
            </a:prstGeom>
            <a:solidFill>
              <a:srgbClr val="FFFFFF"/>
            </a:solidFill>
            <a:ln w="9525">
              <a:solidFill>
                <a:srgbClr val="000000"/>
              </a:solidFill>
              <a:miter lim="800000"/>
              <a:headEnd/>
              <a:tailEnd/>
            </a:ln>
          </p:spPr>
          <p:txBody>
            <a:bodyPr vert="eaVert" anchor="b"/>
            <a:lstStyle/>
            <a:p>
              <a:pPr eaLnBrk="0" hangingPunct="0"/>
              <a:r>
                <a:rPr lang="en-US" sz="2000" dirty="0" smtClean="0"/>
                <a:t>Excellence </a:t>
              </a:r>
              <a:r>
                <a:rPr lang="fa-IR" sz="2000" dirty="0" smtClean="0"/>
                <a:t>تعالی </a:t>
              </a:r>
              <a:endParaRPr lang="en-US" sz="2000" dirty="0"/>
            </a:p>
          </p:txBody>
        </p:sp>
        <p:sp>
          <p:nvSpPr>
            <p:cNvPr id="6153" name="Rectangle 8"/>
            <p:cNvSpPr>
              <a:spLocks noChangeArrowheads="1"/>
            </p:cNvSpPr>
            <p:nvPr/>
          </p:nvSpPr>
          <p:spPr bwMode="auto">
            <a:xfrm>
              <a:off x="5015" y="2925"/>
              <a:ext cx="540" cy="2340"/>
            </a:xfrm>
            <a:prstGeom prst="rect">
              <a:avLst/>
            </a:prstGeom>
            <a:solidFill>
              <a:srgbClr val="FFFFFF"/>
            </a:solidFill>
            <a:ln w="9525">
              <a:solidFill>
                <a:srgbClr val="000000"/>
              </a:solidFill>
              <a:miter lim="800000"/>
              <a:headEnd/>
              <a:tailEnd/>
            </a:ln>
          </p:spPr>
          <p:txBody>
            <a:bodyPr vert="eaVert"/>
            <a:lstStyle/>
            <a:p>
              <a:pPr eaLnBrk="0" hangingPunct="0"/>
              <a:r>
                <a:rPr lang="en-US" sz="2000" dirty="0" smtClean="0"/>
                <a:t>Humanism</a:t>
              </a:r>
              <a:r>
                <a:rPr lang="fa-IR" sz="2000" dirty="0" smtClean="0"/>
                <a:t> انسانیت </a:t>
              </a:r>
              <a:endParaRPr lang="en-US" sz="2000" dirty="0"/>
            </a:p>
          </p:txBody>
        </p:sp>
        <p:sp>
          <p:nvSpPr>
            <p:cNvPr id="6154" name="Rectangle 9"/>
            <p:cNvSpPr>
              <a:spLocks noChangeArrowheads="1"/>
            </p:cNvSpPr>
            <p:nvPr/>
          </p:nvSpPr>
          <p:spPr bwMode="auto">
            <a:xfrm>
              <a:off x="6341" y="2925"/>
              <a:ext cx="753" cy="2340"/>
            </a:xfrm>
            <a:prstGeom prst="rect">
              <a:avLst/>
            </a:prstGeom>
            <a:solidFill>
              <a:srgbClr val="FFFFFF"/>
            </a:solidFill>
            <a:ln w="9525">
              <a:solidFill>
                <a:srgbClr val="000000"/>
              </a:solidFill>
              <a:miter lim="800000"/>
              <a:headEnd/>
              <a:tailEnd/>
            </a:ln>
          </p:spPr>
          <p:txBody>
            <a:bodyPr vert="eaVert"/>
            <a:lstStyle/>
            <a:p>
              <a:pPr eaLnBrk="0" hangingPunct="0"/>
              <a:r>
                <a:rPr lang="en-US" sz="2000" dirty="0" smtClean="0"/>
                <a:t>Accountability</a:t>
              </a:r>
              <a:r>
                <a:rPr lang="fa-IR" sz="2000" dirty="0" smtClean="0"/>
                <a:t> پاسخگوئی </a:t>
              </a:r>
              <a:endParaRPr lang="en-US" sz="2000" dirty="0"/>
            </a:p>
          </p:txBody>
        </p:sp>
        <p:sp>
          <p:nvSpPr>
            <p:cNvPr id="6155" name="Rectangle 10"/>
            <p:cNvSpPr>
              <a:spLocks noChangeArrowheads="1"/>
            </p:cNvSpPr>
            <p:nvPr/>
          </p:nvSpPr>
          <p:spPr bwMode="auto">
            <a:xfrm>
              <a:off x="7666" y="2925"/>
              <a:ext cx="540" cy="2340"/>
            </a:xfrm>
            <a:prstGeom prst="rect">
              <a:avLst/>
            </a:prstGeom>
            <a:solidFill>
              <a:srgbClr val="FFFFFF"/>
            </a:solidFill>
            <a:ln w="9525">
              <a:solidFill>
                <a:srgbClr val="000000"/>
              </a:solidFill>
              <a:miter lim="800000"/>
              <a:headEnd/>
              <a:tailEnd/>
            </a:ln>
          </p:spPr>
          <p:txBody>
            <a:bodyPr vert="eaVert"/>
            <a:lstStyle/>
            <a:p>
              <a:pPr eaLnBrk="0" hangingPunct="0"/>
              <a:r>
                <a:rPr lang="en-US" sz="2000" dirty="0" smtClean="0"/>
                <a:t>Altruism</a:t>
              </a:r>
              <a:r>
                <a:rPr lang="fa-IR" sz="2000" dirty="0" smtClean="0"/>
                <a:t> نوع دوستی   </a:t>
              </a:r>
              <a:endParaRPr lang="en-US" sz="2000" dirty="0"/>
            </a:p>
          </p:txBody>
        </p:sp>
        <p:sp>
          <p:nvSpPr>
            <p:cNvPr id="6156" name="AutoShape 11"/>
            <p:cNvSpPr>
              <a:spLocks noChangeArrowheads="1"/>
            </p:cNvSpPr>
            <p:nvPr/>
          </p:nvSpPr>
          <p:spPr bwMode="auto">
            <a:xfrm>
              <a:off x="3616" y="1642"/>
              <a:ext cx="4680" cy="1260"/>
            </a:xfrm>
            <a:prstGeom prst="triangle">
              <a:avLst>
                <a:gd name="adj" fmla="val 50000"/>
              </a:avLst>
            </a:prstGeom>
            <a:solidFill>
              <a:srgbClr val="FFFFFF"/>
            </a:solidFill>
            <a:ln w="9525">
              <a:solidFill>
                <a:srgbClr val="000000"/>
              </a:solidFill>
              <a:miter lim="800000"/>
              <a:headEnd/>
              <a:tailEnd/>
            </a:ln>
          </p:spPr>
          <p:txBody>
            <a:bodyPr/>
            <a:lstStyle/>
            <a:p>
              <a:endParaRPr lang="en-US"/>
            </a:p>
          </p:txBody>
        </p:sp>
        <p:sp>
          <p:nvSpPr>
            <p:cNvPr id="6157" name="Text Box 12"/>
            <p:cNvSpPr txBox="1">
              <a:spLocks noChangeArrowheads="1"/>
            </p:cNvSpPr>
            <p:nvPr/>
          </p:nvSpPr>
          <p:spPr bwMode="auto">
            <a:xfrm>
              <a:off x="4721" y="2250"/>
              <a:ext cx="2520" cy="540"/>
            </a:xfrm>
            <a:prstGeom prst="rect">
              <a:avLst/>
            </a:prstGeom>
            <a:solidFill>
              <a:srgbClr val="FFFFFF"/>
            </a:solidFill>
            <a:ln w="9525">
              <a:noFill/>
              <a:miter lim="800000"/>
              <a:headEnd/>
              <a:tailEnd/>
            </a:ln>
          </p:spPr>
          <p:txBody>
            <a:bodyPr/>
            <a:lstStyle/>
            <a:p>
              <a:pPr eaLnBrk="0" hangingPunct="0"/>
              <a:r>
                <a:rPr lang="en-US" sz="2000" dirty="0"/>
                <a:t>Professionalism</a:t>
              </a:r>
            </a:p>
          </p:txBody>
        </p:sp>
      </p:grpSp>
      <p:sp>
        <p:nvSpPr>
          <p:cNvPr id="6147" name="Text Box 13"/>
          <p:cNvSpPr txBox="1">
            <a:spLocks noChangeArrowheads="1"/>
          </p:cNvSpPr>
          <p:nvPr/>
        </p:nvSpPr>
        <p:spPr bwMode="auto">
          <a:xfrm>
            <a:off x="5257800" y="6308725"/>
            <a:ext cx="3733800" cy="396875"/>
          </a:xfrm>
          <a:prstGeom prst="rect">
            <a:avLst/>
          </a:prstGeom>
          <a:noFill/>
          <a:ln w="12700">
            <a:noFill/>
            <a:miter lim="800000"/>
            <a:headEnd/>
            <a:tailEnd/>
          </a:ln>
        </p:spPr>
        <p:txBody>
          <a:bodyPr>
            <a:spAutoFit/>
          </a:bodyPr>
          <a:lstStyle/>
          <a:p>
            <a:pPr eaLnBrk="0" hangingPunct="0">
              <a:spcBef>
                <a:spcPct val="50000"/>
              </a:spcBef>
            </a:pPr>
            <a:r>
              <a:rPr lang="en-US" sz="2000"/>
              <a:t>Arnold and Stern, 2006</a:t>
            </a:r>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noChangeAspect="1"/>
          </p:cNvGrpSpPr>
          <p:nvPr/>
        </p:nvGrpSpPr>
        <p:grpSpPr bwMode="auto">
          <a:xfrm>
            <a:off x="428596" y="0"/>
            <a:ext cx="8382000" cy="6477000"/>
            <a:chOff x="1800" y="1440"/>
            <a:chExt cx="8640" cy="6120"/>
          </a:xfrm>
        </p:grpSpPr>
        <p:sp>
          <p:nvSpPr>
            <p:cNvPr id="6148" name="AutoShape 3"/>
            <p:cNvSpPr>
              <a:spLocks noChangeAspect="1" noChangeArrowheads="1"/>
            </p:cNvSpPr>
            <p:nvPr/>
          </p:nvSpPr>
          <p:spPr bwMode="auto">
            <a:xfrm>
              <a:off x="1800" y="1440"/>
              <a:ext cx="8640" cy="6120"/>
            </a:xfrm>
            <a:prstGeom prst="rect">
              <a:avLst/>
            </a:prstGeom>
            <a:noFill/>
            <a:ln w="9525">
              <a:noFill/>
              <a:miter lim="800000"/>
              <a:headEnd/>
              <a:tailEnd/>
            </a:ln>
          </p:spPr>
          <p:txBody>
            <a:bodyPr/>
            <a:lstStyle/>
            <a:p>
              <a:endParaRPr lang="en-US"/>
            </a:p>
          </p:txBody>
        </p:sp>
        <p:sp>
          <p:nvSpPr>
            <p:cNvPr id="6149" name="Rectangle 4"/>
            <p:cNvSpPr>
              <a:spLocks noChangeArrowheads="1"/>
            </p:cNvSpPr>
            <p:nvPr/>
          </p:nvSpPr>
          <p:spPr bwMode="auto">
            <a:xfrm>
              <a:off x="2659" y="6570"/>
              <a:ext cx="6480" cy="810"/>
            </a:xfrm>
            <a:prstGeom prst="rect">
              <a:avLst/>
            </a:prstGeom>
            <a:solidFill>
              <a:srgbClr val="FFFFFF"/>
            </a:solidFill>
            <a:ln w="9525">
              <a:solidFill>
                <a:srgbClr val="000000"/>
              </a:solidFill>
              <a:miter lim="800000"/>
              <a:headEnd/>
              <a:tailEnd/>
            </a:ln>
          </p:spPr>
          <p:txBody>
            <a:bodyPr/>
            <a:lstStyle/>
            <a:p>
              <a:pPr eaLnBrk="0" hangingPunct="0"/>
              <a:r>
                <a:rPr lang="en-US" sz="2000" dirty="0"/>
                <a:t>Clinical Competence (Knowledge of </a:t>
              </a:r>
              <a:r>
                <a:rPr lang="en-US" sz="2000" dirty="0" smtClean="0"/>
                <a:t>Medicine</a:t>
              </a:r>
              <a:endParaRPr lang="fa-IR" sz="2000" dirty="0" smtClean="0"/>
            </a:p>
            <a:p>
              <a:pPr eaLnBrk="0" hangingPunct="0"/>
              <a:r>
                <a:rPr lang="fa-IR" sz="2000" dirty="0" smtClean="0">
                  <a:solidFill>
                    <a:schemeClr val="bg2"/>
                  </a:solidFill>
                </a:rPr>
                <a:t>ددددددددددددددددددد</a:t>
              </a:r>
              <a:r>
                <a:rPr lang="en-US" sz="2000" dirty="0" smtClean="0">
                  <a:solidFill>
                    <a:schemeClr val="bg2"/>
                  </a:solidFill>
                </a:rPr>
                <a:t>)</a:t>
              </a:r>
              <a:r>
                <a:rPr lang="fa-IR" sz="2000" dirty="0" smtClean="0">
                  <a:solidFill>
                    <a:schemeClr val="bg2"/>
                  </a:solidFill>
                </a:rPr>
                <a:t>د</a:t>
              </a:r>
            </a:p>
          </p:txBody>
        </p:sp>
        <p:sp>
          <p:nvSpPr>
            <p:cNvPr id="6150" name="Rectangle 5"/>
            <p:cNvSpPr>
              <a:spLocks noChangeArrowheads="1"/>
            </p:cNvSpPr>
            <p:nvPr/>
          </p:nvSpPr>
          <p:spPr bwMode="auto">
            <a:xfrm>
              <a:off x="2389" y="5895"/>
              <a:ext cx="5760" cy="653"/>
            </a:xfrm>
            <a:prstGeom prst="rect">
              <a:avLst/>
            </a:prstGeom>
            <a:solidFill>
              <a:srgbClr val="FFFFFF"/>
            </a:solidFill>
            <a:ln w="9525">
              <a:solidFill>
                <a:srgbClr val="000000"/>
              </a:solidFill>
              <a:miter lim="800000"/>
              <a:headEnd/>
              <a:tailEnd/>
            </a:ln>
          </p:spPr>
          <p:txBody>
            <a:bodyPr/>
            <a:lstStyle/>
            <a:p>
              <a:pPr eaLnBrk="0" hangingPunct="0"/>
              <a:r>
                <a:rPr lang="fa-IR" sz="2000" dirty="0" smtClean="0"/>
                <a:t>                    </a:t>
              </a:r>
              <a:r>
                <a:rPr lang="en-US" sz="2000" dirty="0" smtClean="0"/>
                <a:t>Communication Skills</a:t>
              </a:r>
              <a:endParaRPr lang="fa-IR" sz="2000" dirty="0" smtClean="0"/>
            </a:p>
            <a:p>
              <a:pPr eaLnBrk="0" hangingPunct="0"/>
              <a:r>
                <a:rPr lang="fa-IR" sz="2000" dirty="0" smtClean="0"/>
                <a:t>مهارتهای ارتباطی                           </a:t>
              </a:r>
              <a:endParaRPr lang="en-US" sz="2000" dirty="0"/>
            </a:p>
          </p:txBody>
        </p:sp>
        <p:sp>
          <p:nvSpPr>
            <p:cNvPr id="6151" name="Rectangle 6"/>
            <p:cNvSpPr>
              <a:spLocks noChangeArrowheads="1"/>
            </p:cNvSpPr>
            <p:nvPr/>
          </p:nvSpPr>
          <p:spPr bwMode="auto">
            <a:xfrm>
              <a:off x="3985" y="5220"/>
              <a:ext cx="5040" cy="607"/>
            </a:xfrm>
            <a:prstGeom prst="rect">
              <a:avLst/>
            </a:prstGeom>
            <a:solidFill>
              <a:srgbClr val="FFFFFF"/>
            </a:solidFill>
            <a:ln w="9525">
              <a:solidFill>
                <a:srgbClr val="000000"/>
              </a:solidFill>
              <a:miter lim="800000"/>
              <a:headEnd/>
              <a:tailEnd/>
            </a:ln>
          </p:spPr>
          <p:txBody>
            <a:bodyPr/>
            <a:lstStyle/>
            <a:p>
              <a:pPr eaLnBrk="0" hangingPunct="0"/>
              <a:r>
                <a:rPr lang="en-US" sz="2000" dirty="0"/>
                <a:t>Ethical and Legal </a:t>
              </a:r>
              <a:r>
                <a:rPr lang="en-US" sz="2000" dirty="0" smtClean="0"/>
                <a:t>Understanding</a:t>
              </a:r>
              <a:endParaRPr lang="fa-IR" sz="2000" dirty="0" smtClean="0"/>
            </a:p>
            <a:p>
              <a:pPr eaLnBrk="0" hangingPunct="0"/>
              <a:r>
                <a:rPr lang="fa-IR" sz="2000" dirty="0" smtClean="0"/>
                <a:t>درک مسائل قانونی و اخلاقی           </a:t>
              </a:r>
              <a:endParaRPr lang="en-US" sz="2000" dirty="0"/>
            </a:p>
          </p:txBody>
        </p:sp>
        <p:sp>
          <p:nvSpPr>
            <p:cNvPr id="6152" name="Rectangle 7"/>
            <p:cNvSpPr>
              <a:spLocks noChangeArrowheads="1"/>
            </p:cNvSpPr>
            <p:nvPr/>
          </p:nvSpPr>
          <p:spPr bwMode="auto">
            <a:xfrm rot="21219618">
              <a:off x="3616" y="2925"/>
              <a:ext cx="540" cy="2340"/>
            </a:xfrm>
            <a:prstGeom prst="rect">
              <a:avLst/>
            </a:prstGeom>
            <a:solidFill>
              <a:srgbClr val="FFFFFF"/>
            </a:solidFill>
            <a:ln w="9525">
              <a:solidFill>
                <a:srgbClr val="000000"/>
              </a:solidFill>
              <a:miter lim="800000"/>
              <a:headEnd/>
              <a:tailEnd/>
            </a:ln>
          </p:spPr>
          <p:txBody>
            <a:bodyPr vert="eaVert" anchor="b"/>
            <a:lstStyle/>
            <a:p>
              <a:pPr eaLnBrk="0" hangingPunct="0"/>
              <a:r>
                <a:rPr lang="en-US" sz="2000" dirty="0" smtClean="0"/>
                <a:t>Excellence </a:t>
              </a:r>
              <a:r>
                <a:rPr lang="fa-IR" sz="2000" dirty="0" smtClean="0"/>
                <a:t>تعالی </a:t>
              </a:r>
              <a:endParaRPr lang="en-US" sz="2000" dirty="0"/>
            </a:p>
          </p:txBody>
        </p:sp>
        <p:sp>
          <p:nvSpPr>
            <p:cNvPr id="6153" name="Rectangle 8"/>
            <p:cNvSpPr>
              <a:spLocks noChangeArrowheads="1"/>
            </p:cNvSpPr>
            <p:nvPr/>
          </p:nvSpPr>
          <p:spPr bwMode="auto">
            <a:xfrm rot="21209375">
              <a:off x="5015" y="2857"/>
              <a:ext cx="540" cy="2340"/>
            </a:xfrm>
            <a:prstGeom prst="rect">
              <a:avLst/>
            </a:prstGeom>
            <a:solidFill>
              <a:srgbClr val="FFFFFF"/>
            </a:solidFill>
            <a:ln w="9525">
              <a:solidFill>
                <a:srgbClr val="000000"/>
              </a:solidFill>
              <a:miter lim="800000"/>
              <a:headEnd/>
              <a:tailEnd/>
            </a:ln>
          </p:spPr>
          <p:txBody>
            <a:bodyPr vert="eaVert"/>
            <a:lstStyle/>
            <a:p>
              <a:pPr eaLnBrk="0" hangingPunct="0"/>
              <a:r>
                <a:rPr lang="en-US" sz="2000" dirty="0" smtClean="0"/>
                <a:t>Humanism</a:t>
              </a:r>
              <a:r>
                <a:rPr lang="fa-IR" sz="2000" dirty="0" smtClean="0"/>
                <a:t> انسانیت </a:t>
              </a:r>
              <a:endParaRPr lang="en-US" sz="2000" dirty="0"/>
            </a:p>
          </p:txBody>
        </p:sp>
        <p:sp>
          <p:nvSpPr>
            <p:cNvPr id="6154" name="Rectangle 9"/>
            <p:cNvSpPr>
              <a:spLocks noChangeArrowheads="1"/>
            </p:cNvSpPr>
            <p:nvPr/>
          </p:nvSpPr>
          <p:spPr bwMode="auto">
            <a:xfrm>
              <a:off x="6341" y="2925"/>
              <a:ext cx="753" cy="2340"/>
            </a:xfrm>
            <a:prstGeom prst="rect">
              <a:avLst/>
            </a:prstGeom>
            <a:solidFill>
              <a:srgbClr val="FFFFFF"/>
            </a:solidFill>
            <a:ln w="9525">
              <a:solidFill>
                <a:srgbClr val="000000"/>
              </a:solidFill>
              <a:miter lim="800000"/>
              <a:headEnd/>
              <a:tailEnd/>
            </a:ln>
          </p:spPr>
          <p:txBody>
            <a:bodyPr vert="eaVert"/>
            <a:lstStyle/>
            <a:p>
              <a:pPr eaLnBrk="0" hangingPunct="0"/>
              <a:r>
                <a:rPr lang="en-US" sz="2000" dirty="0" smtClean="0"/>
                <a:t>Accountability</a:t>
              </a:r>
              <a:r>
                <a:rPr lang="fa-IR" sz="2000" dirty="0" smtClean="0"/>
                <a:t> پاسخگوئی </a:t>
              </a:r>
              <a:endParaRPr lang="en-US" sz="2000" dirty="0"/>
            </a:p>
          </p:txBody>
        </p:sp>
        <p:sp>
          <p:nvSpPr>
            <p:cNvPr id="6155" name="Rectangle 10"/>
            <p:cNvSpPr>
              <a:spLocks noChangeArrowheads="1"/>
            </p:cNvSpPr>
            <p:nvPr/>
          </p:nvSpPr>
          <p:spPr bwMode="auto">
            <a:xfrm>
              <a:off x="7887" y="2925"/>
              <a:ext cx="516" cy="2340"/>
            </a:xfrm>
            <a:prstGeom prst="rect">
              <a:avLst/>
            </a:prstGeom>
            <a:solidFill>
              <a:srgbClr val="FFFFFF"/>
            </a:solidFill>
            <a:ln w="9525">
              <a:solidFill>
                <a:srgbClr val="000000"/>
              </a:solidFill>
              <a:miter lim="800000"/>
              <a:headEnd/>
              <a:tailEnd/>
            </a:ln>
          </p:spPr>
          <p:txBody>
            <a:bodyPr vert="eaVert"/>
            <a:lstStyle/>
            <a:p>
              <a:pPr eaLnBrk="0" hangingPunct="0"/>
              <a:r>
                <a:rPr lang="en-US" sz="2000" dirty="0" smtClean="0"/>
                <a:t>Altruism</a:t>
              </a:r>
              <a:r>
                <a:rPr lang="fa-IR" sz="2000" dirty="0" smtClean="0"/>
                <a:t> نوع دوستی   </a:t>
              </a:r>
              <a:endParaRPr lang="en-US" sz="2000" dirty="0"/>
            </a:p>
          </p:txBody>
        </p:sp>
        <p:sp>
          <p:nvSpPr>
            <p:cNvPr id="6156" name="AutoShape 11"/>
            <p:cNvSpPr>
              <a:spLocks noChangeArrowheads="1"/>
            </p:cNvSpPr>
            <p:nvPr/>
          </p:nvSpPr>
          <p:spPr bwMode="auto">
            <a:xfrm>
              <a:off x="3616" y="1642"/>
              <a:ext cx="4680" cy="1260"/>
            </a:xfrm>
            <a:prstGeom prst="triangle">
              <a:avLst>
                <a:gd name="adj" fmla="val 50000"/>
              </a:avLst>
            </a:prstGeom>
            <a:solidFill>
              <a:srgbClr val="FFFFFF"/>
            </a:solidFill>
            <a:ln w="9525">
              <a:solidFill>
                <a:srgbClr val="000000"/>
              </a:solidFill>
              <a:miter lim="800000"/>
              <a:headEnd/>
              <a:tailEnd/>
            </a:ln>
          </p:spPr>
          <p:txBody>
            <a:bodyPr/>
            <a:lstStyle/>
            <a:p>
              <a:endParaRPr lang="en-US"/>
            </a:p>
          </p:txBody>
        </p:sp>
        <p:sp>
          <p:nvSpPr>
            <p:cNvPr id="6157" name="Text Box 12"/>
            <p:cNvSpPr txBox="1">
              <a:spLocks noChangeArrowheads="1"/>
            </p:cNvSpPr>
            <p:nvPr/>
          </p:nvSpPr>
          <p:spPr bwMode="auto">
            <a:xfrm>
              <a:off x="4721" y="2250"/>
              <a:ext cx="2520" cy="540"/>
            </a:xfrm>
            <a:prstGeom prst="rect">
              <a:avLst/>
            </a:prstGeom>
            <a:solidFill>
              <a:srgbClr val="FFFFFF"/>
            </a:solidFill>
            <a:ln w="9525">
              <a:noFill/>
              <a:miter lim="800000"/>
              <a:headEnd/>
              <a:tailEnd/>
            </a:ln>
          </p:spPr>
          <p:txBody>
            <a:bodyPr/>
            <a:lstStyle/>
            <a:p>
              <a:pPr eaLnBrk="0" hangingPunct="0"/>
              <a:r>
                <a:rPr lang="en-US" sz="2000" dirty="0"/>
                <a:t>Professionalism</a:t>
              </a:r>
            </a:p>
          </p:txBody>
        </p:sp>
      </p:grpSp>
      <p:sp>
        <p:nvSpPr>
          <p:cNvPr id="6147" name="Text Box 13"/>
          <p:cNvSpPr txBox="1">
            <a:spLocks noChangeArrowheads="1"/>
          </p:cNvSpPr>
          <p:nvPr/>
        </p:nvSpPr>
        <p:spPr bwMode="auto">
          <a:xfrm>
            <a:off x="5257800" y="6308725"/>
            <a:ext cx="3733800" cy="1477328"/>
          </a:xfrm>
          <a:prstGeom prst="rect">
            <a:avLst/>
          </a:prstGeom>
          <a:noFill/>
          <a:ln w="12700">
            <a:noFill/>
            <a:miter lim="800000"/>
            <a:headEnd/>
            <a:tailEnd/>
          </a:ln>
        </p:spPr>
        <p:txBody>
          <a:bodyPr>
            <a:spAutoFit/>
          </a:bodyPr>
          <a:lstStyle/>
          <a:p>
            <a:pPr eaLnBrk="0" hangingPunct="0">
              <a:spcBef>
                <a:spcPct val="50000"/>
              </a:spcBef>
            </a:pPr>
            <a:r>
              <a:rPr lang="en-US" sz="2000" dirty="0"/>
              <a:t>Arnold and Stern, </a:t>
            </a:r>
            <a:r>
              <a:rPr lang="en-US" sz="2000" dirty="0" smtClean="0"/>
              <a:t>2006</a:t>
            </a:r>
            <a:r>
              <a:rPr lang="fa-IR" sz="2000" dirty="0" smtClean="0"/>
              <a:t>     </a:t>
            </a:r>
            <a:r>
              <a:rPr lang="en-GB" sz="2000" dirty="0" smtClean="0"/>
              <a:t> Reshaped by Y Zarezadeh 2009</a:t>
            </a:r>
            <a:endParaRPr lang="fa-IR" sz="2000" dirty="0" smtClean="0"/>
          </a:p>
          <a:p>
            <a:pPr eaLnBrk="0" hangingPunct="0">
              <a:spcBef>
                <a:spcPct val="50000"/>
              </a:spcBef>
            </a:pPr>
            <a:endParaRPr lang="en-US" sz="200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1511</TotalTime>
  <Words>3627</Words>
  <Application>Microsoft Office PowerPoint</Application>
  <PresentationFormat>On-screen Show (4:3)</PresentationFormat>
  <Paragraphs>762</Paragraphs>
  <Slides>104</Slides>
  <Notes>40</Notes>
  <HiddenSlides>0</HiddenSlides>
  <MMClips>0</MMClips>
  <ScaleCrop>false</ScaleCrop>
  <HeadingPairs>
    <vt:vector size="4" baseType="variant">
      <vt:variant>
        <vt:lpstr>Theme</vt:lpstr>
      </vt:variant>
      <vt:variant>
        <vt:i4>1</vt:i4>
      </vt:variant>
      <vt:variant>
        <vt:lpstr>Slide Titles</vt:lpstr>
      </vt:variant>
      <vt:variant>
        <vt:i4>104</vt:i4>
      </vt:variant>
    </vt:vector>
  </HeadingPairs>
  <TitlesOfParts>
    <vt:vector size="105" baseType="lpstr">
      <vt:lpstr>Retrospect</vt:lpstr>
      <vt:lpstr>بسم الله الرحمن الرحیم  </vt:lpstr>
      <vt:lpstr>مقدمه ایی بر پروفشنالیسم </vt:lpstr>
      <vt:lpstr>کار  جبران خلیل جبران</vt:lpstr>
      <vt:lpstr>اهداف کارگاه</vt:lpstr>
      <vt:lpstr>حافظ </vt:lpstr>
      <vt:lpstr>Philosophy of science </vt:lpstr>
      <vt:lpstr>Philosophy of science and practice  </vt:lpstr>
      <vt:lpstr>PowerPoint Presentation</vt:lpstr>
      <vt:lpstr>Discourse </vt:lpstr>
      <vt:lpstr>Discourses </vt:lpstr>
      <vt:lpstr>PowerPoint Presentation</vt:lpstr>
      <vt:lpstr>در طول تاریخ مدون بشر </vt:lpstr>
      <vt:lpstr>در طول تاریخ مدون بشر </vt:lpstr>
      <vt:lpstr>تعریف پروفشنالیزم</vt:lpstr>
      <vt:lpstr>Profession </vt:lpstr>
      <vt:lpstr>PowerPoint Presentation</vt:lpstr>
      <vt:lpstr>Profession </vt:lpstr>
      <vt:lpstr>Profession </vt:lpstr>
      <vt:lpstr>فرق پروفشن با کسب وکار           </vt:lpstr>
      <vt:lpstr>ویژگیهای پروفشن:                      </vt:lpstr>
      <vt:lpstr>ارزشهای اصلی پروفشنالیسم              </vt:lpstr>
      <vt:lpstr>انسان پروفشنال                    </vt:lpstr>
      <vt:lpstr>پزشکان و جامعه پزشکی به عنوان پروفشن           </vt:lpstr>
      <vt:lpstr>امتیازات جامعه به پزشکی </vt:lpstr>
      <vt:lpstr>مسئولیت های اجتماعی </vt:lpstr>
      <vt:lpstr>نکته در اینجاست               </vt:lpstr>
      <vt:lpstr>The concept of professionalism </vt:lpstr>
      <vt:lpstr>The concept of professionalism </vt:lpstr>
      <vt:lpstr>PowerPoint Presentation</vt:lpstr>
      <vt:lpstr>PowerPoint Presentation</vt:lpstr>
      <vt:lpstr>PowerPoint Presentation</vt:lpstr>
      <vt:lpstr>professionalism</vt:lpstr>
      <vt:lpstr>professional culture</vt:lpstr>
      <vt:lpstr>professionalism</vt:lpstr>
      <vt:lpstr>Multiple ‘professionalities a range of professionality</vt:lpstr>
      <vt:lpstr>عناصر اصلی پروفشنالیزم</vt:lpstr>
      <vt:lpstr>تعریف پروفشنالیزم پزشکی</vt:lpstr>
      <vt:lpstr>سوال                    </vt:lpstr>
      <vt:lpstr>عناصر اصلی پروفشنالیزم</vt:lpstr>
      <vt:lpstr>بخش دوم </vt:lpstr>
      <vt:lpstr>آموزش و یادگیری پروفشنالیزم </vt:lpstr>
      <vt:lpstr>Contents   </vt:lpstr>
      <vt:lpstr>قانون اول آموزش موثر</vt:lpstr>
      <vt:lpstr> محتوای آموزش  منفعت پروفشنالیزم برای اهل حرفه  </vt:lpstr>
      <vt:lpstr>محتوی آموزش  منفعت پروفشنالیزم برای اهل حرفه </vt:lpstr>
      <vt:lpstr>          محتوای آموزش  Models of professionalism </vt:lpstr>
      <vt:lpstr>A model to teach professionalism </vt:lpstr>
      <vt:lpstr>چهار گام نهادینه کردن پروفشنالیزم </vt:lpstr>
      <vt:lpstr>محتوای آموزش اخلاق حزفه ایی: ویژگیها   </vt:lpstr>
      <vt:lpstr> محتوای آموزش اخلاق حرفه ایی: مهارتها</vt:lpstr>
      <vt:lpstr>آموزش اخلاق حرفه ایی: رفتارها</vt:lpstr>
      <vt:lpstr>The Liverpool Professional  An Example of Policy Statement </vt:lpstr>
      <vt:lpstr>آموزش پروفشنالیزم مبتنی بر شواهد Research findings </vt:lpstr>
      <vt:lpstr>Conflict between Values and intersts</vt:lpstr>
      <vt:lpstr>استراتژیهای آموزش  و یادگیری پروفشنالیزم </vt:lpstr>
      <vt:lpstr>Important  Point</vt:lpstr>
      <vt:lpstr>Why professionalism? scholars ,road map</vt:lpstr>
      <vt:lpstr>هدف روشن حرفه ایی</vt:lpstr>
      <vt:lpstr>Clear goal</vt:lpstr>
      <vt:lpstr>نقشه راه هر برنامه درسی</vt:lpstr>
      <vt:lpstr>"The Rock" by T.S. Eliot</vt:lpstr>
      <vt:lpstr>ترجمه آزاد شعر الیوت</vt:lpstr>
      <vt:lpstr>Russell Ackoff 1989</vt:lpstr>
      <vt:lpstr>نقشه راه هر برنامه درسی</vt:lpstr>
      <vt:lpstr>PowerPoint Presentation</vt:lpstr>
      <vt:lpstr>«قد افلح الیوم من استعلى ؛ هر که اهل استعلا و برترى‏طلبى بود به فلاح و رستگارى مى‏رسد».  سوره طه،آیه 64 </vt:lpstr>
      <vt:lpstr>مولانا</vt:lpstr>
      <vt:lpstr>PowerPoint Presentation</vt:lpstr>
      <vt:lpstr>PowerPoint Presentation</vt:lpstr>
      <vt:lpstr>Role Modeling استراتژیهای آموزش  و یادگیری پروفشنالیزم </vt:lpstr>
      <vt:lpstr>PowerPoint Presentation</vt:lpstr>
      <vt:lpstr>PowerPoint Presentation</vt:lpstr>
      <vt:lpstr>استراتژیهای آموزش پروفشنالیزم  reflection </vt:lpstr>
      <vt:lpstr>استراتژیهای آموزش پروفشنالیزم  Moral intelligence</vt:lpstr>
      <vt:lpstr>هوش اخلاقی</vt:lpstr>
      <vt:lpstr>Moral Intelligence </vt:lpstr>
      <vt:lpstr>Moral intelligence </vt:lpstr>
      <vt:lpstr>Moral intelligence </vt:lpstr>
      <vt:lpstr>Moral intelligence </vt:lpstr>
      <vt:lpstr>سوال                     </vt:lpstr>
      <vt:lpstr>Four components of Moral behaviour  </vt:lpstr>
      <vt:lpstr>PowerPoint Presentation</vt:lpstr>
      <vt:lpstr>PowerPoint Presentation</vt:lpstr>
      <vt:lpstr>استراتژیهای آموزش پروفشنالیزم هوش هیجانی </vt:lpstr>
      <vt:lpstr>استراتژیهای آموزش پروفشنالیزم Disciplinary actions </vt:lpstr>
      <vt:lpstr>کانت </vt:lpstr>
      <vt:lpstr>خط قرمز </vt:lpstr>
      <vt:lpstr>خط قرمز </vt:lpstr>
      <vt:lpstr>استراتژیهای آموزش پروفشنالیزم فرهنگ سازمانی و حرفه ایی </vt:lpstr>
      <vt:lpstr>ارزشیابی پروفشنالیزم</vt:lpstr>
      <vt:lpstr>تستهای اخلاقی  برای خود ارزیابی                </vt:lpstr>
      <vt:lpstr>روش های ارزیابی پروفشنالیزم </vt:lpstr>
      <vt:lpstr> مشاهده رفتار               </vt:lpstr>
      <vt:lpstr>PowerPoint Presentation</vt:lpstr>
      <vt:lpstr>Professionalism GMC ethical duties of doctors </vt:lpstr>
      <vt:lpstr>Live ethically as a doctor </vt:lpstr>
      <vt:lpstr>Live ethically as a doctor  continued</vt:lpstr>
      <vt:lpstr>PowerPoint Presentation</vt:lpstr>
      <vt:lpstr>PowerPoint Presentation</vt:lpstr>
      <vt:lpstr>PowerPoint Presentation</vt:lpstr>
      <vt:lpstr>پروفشنالیسم</vt:lpstr>
      <vt:lpstr>PowerPoint Presentation</vt:lpstr>
      <vt:lpstr>جبران خلیل جبران</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Threads to Professionalism</dc:title>
  <dc:creator>Yadolah</dc:creator>
  <cp:lastModifiedBy>AIO</cp:lastModifiedBy>
  <cp:revision>191</cp:revision>
  <dcterms:created xsi:type="dcterms:W3CDTF">2010-11-10T10:29:11Z</dcterms:created>
  <dcterms:modified xsi:type="dcterms:W3CDTF">2023-10-08T04:53:36Z</dcterms:modified>
</cp:coreProperties>
</file>